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19"/>
  </p:notesMasterIdLst>
  <p:sldIdLst>
    <p:sldId id="257" r:id="rId4"/>
    <p:sldId id="269" r:id="rId5"/>
    <p:sldId id="270" r:id="rId6"/>
    <p:sldId id="271" r:id="rId7"/>
    <p:sldId id="273" r:id="rId8"/>
    <p:sldId id="272" r:id="rId9"/>
    <p:sldId id="275" r:id="rId10"/>
    <p:sldId id="274" r:id="rId11"/>
    <p:sldId id="276" r:id="rId12"/>
    <p:sldId id="277" r:id="rId13"/>
    <p:sldId id="278" r:id="rId14"/>
    <p:sldId id="280" r:id="rId15"/>
    <p:sldId id="279" r:id="rId16"/>
    <p:sldId id="281"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9" autoAdjust="0"/>
  </p:normalViewPr>
  <p:slideViewPr>
    <p:cSldViewPr>
      <p:cViewPr varScale="1">
        <p:scale>
          <a:sx n="108" d="100"/>
          <a:sy n="108" d="100"/>
        </p:scale>
        <p:origin x="-78" y="-96"/>
      </p:cViewPr>
      <p:guideLst>
        <p:guide orient="horz" pos="2160"/>
        <p:guide pos="3839"/>
      </p:guideLst>
    </p:cSldViewPr>
  </p:slideViewPr>
  <p:outlineViewPr>
    <p:cViewPr>
      <p:scale>
        <a:sx n="33" d="100"/>
        <a:sy n="33" d="100"/>
      </p:scale>
      <p:origin x="0" y="2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1E760-7513-44B2-999A-B093073B4895}" type="datetimeFigureOut">
              <a:rPr lang="en-US" smtClean="0"/>
              <a:t>3/19/2016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A3467-A656-4BD3-B32C-EEE9B6E3198D}" type="slidenum">
              <a:rPr lang="en-US" smtClean="0"/>
              <a:t>‹#›</a:t>
            </a:fld>
            <a:endParaRPr lang="en-US" dirty="0"/>
          </a:p>
        </p:txBody>
      </p:sp>
    </p:spTree>
    <p:extLst>
      <p:ext uri="{BB962C8B-B14F-4D97-AF65-F5344CB8AC3E}">
        <p14:creationId xmlns:p14="http://schemas.microsoft.com/office/powerpoint/2010/main" val="127878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3/19/2016 12:04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3/19/2016 11:10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5-00332_grey-bar.png"/>
          <p:cNvPicPr>
            <a:picLocks noChangeAspect="1"/>
          </p:cNvPicPr>
          <p:nvPr userDrawn="1"/>
        </p:nvPicPr>
        <p:blipFill>
          <a:blip r:embed="rId3"/>
          <a:srcRect t="93345"/>
          <a:stretch>
            <a:fillRect/>
          </a:stretch>
        </p:blipFill>
        <p:spPr>
          <a:xfrm>
            <a:off x="0" y="6400800"/>
            <a:ext cx="12188825" cy="456307"/>
          </a:xfrm>
          <a:prstGeom prst="rect">
            <a:avLst/>
          </a:prstGeom>
        </p:spPr>
      </p:pic>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2630" y="3881735"/>
            <a:ext cx="1023988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48"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1746250" y="5638800"/>
            <a:ext cx="8696325" cy="1905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3"/>
          <a:srcRect t="93345"/>
          <a:stretch>
            <a:fillRect/>
          </a:stretch>
        </p:blipFill>
        <p:spPr>
          <a:xfrm>
            <a:off x="0" y="6400802"/>
            <a:ext cx="12188825" cy="456307"/>
          </a:xfrm>
          <a:prstGeom prst="rect">
            <a:avLst/>
          </a:prstGeom>
        </p:spPr>
      </p:pic>
      <p:sp>
        <p:nvSpPr>
          <p:cNvPr id="2" name="Title 1"/>
          <p:cNvSpPr>
            <a:spLocks noGrp="1"/>
          </p:cNvSpPr>
          <p:nvPr>
            <p:ph type="ctrTitle"/>
          </p:nvPr>
        </p:nvSpPr>
        <p:spPr>
          <a:xfrm>
            <a:off x="973139"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39" y="3276601"/>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1746251"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7" descr="5-00332_grey-bar.png"/>
          <p:cNvPicPr>
            <a:picLocks noChangeAspect="1"/>
          </p:cNvPicPr>
          <p:nvPr userDrawn="1"/>
        </p:nvPicPr>
        <p:blipFill>
          <a:blip r:embed="rId3"/>
          <a:srcRect t="93345"/>
          <a:stretch>
            <a:fillRect/>
          </a:stretch>
        </p:blipFill>
        <p:spPr>
          <a:xfrm>
            <a:off x="0" y="6400800"/>
            <a:ext cx="12188825" cy="456307"/>
          </a:xfrm>
          <a:prstGeom prst="rect">
            <a:avLst/>
          </a:prstGeom>
        </p:spPr>
      </p:pic>
      <p:sp>
        <p:nvSpPr>
          <p:cNvPr id="2" name="Title 1"/>
          <p:cNvSpPr>
            <a:spLocks noGrp="1"/>
          </p:cNvSpPr>
          <p:nvPr>
            <p:ph type="ctrTitle"/>
          </p:nvPr>
        </p:nvSpPr>
        <p:spPr>
          <a:xfrm>
            <a:off x="973138" y="832356"/>
            <a:ext cx="9324523"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138" y="3276600"/>
            <a:ext cx="9324171"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24" descr="C:\Program Files\Microsoft Resource DVD Artwork\DVD_ART\Artwork_Imagery\Shapes and Graphics\Line\faded white line.png"/>
          <p:cNvPicPr>
            <a:picLocks noChangeAspect="1" noChangeArrowheads="1"/>
          </p:cNvPicPr>
          <p:nvPr userDrawn="1"/>
        </p:nvPicPr>
        <p:blipFill>
          <a:blip r:embed="rId4"/>
          <a:srcRect/>
          <a:stretch>
            <a:fillRect/>
          </a:stretch>
        </p:blipFill>
        <p:spPr bwMode="auto">
          <a:xfrm>
            <a:off x="1746250" y="5638800"/>
            <a:ext cx="8696325" cy="19050"/>
          </a:xfrm>
          <a:prstGeom prst="rect">
            <a:avLst/>
          </a:prstGeom>
          <a:noFill/>
        </p:spPr>
      </p:pic>
      <p:sp>
        <p:nvSpPr>
          <p:cNvPr id="7" name="Text Placeholder 6"/>
          <p:cNvSpPr>
            <a:spLocks noGrp="1"/>
          </p:cNvSpPr>
          <p:nvPr>
            <p:ph type="body" sz="quarter" idx="10" hasCustomPrompt="1"/>
          </p:nvPr>
        </p:nvSpPr>
        <p:spPr>
          <a:xfrm>
            <a:off x="1432730" y="4591638"/>
            <a:ext cx="10240158" cy="106680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4">
                      <a:lumMod val="50000"/>
                    </a:schemeClr>
                  </a:solidFill>
                </a:ln>
                <a:solidFill>
                  <a:schemeClr val="tx1"/>
                </a:solidFill>
                <a:effectLst/>
                <a:uLnTx/>
                <a:uFillTx/>
                <a:latin typeface="+mn-lt"/>
                <a:ea typeface="+mn-ea"/>
                <a:cs typeface="+mn-cs"/>
              </a:defRPr>
            </a:lvl1pPr>
          </a:lstStyle>
          <a:p>
            <a:pPr marL="0" lvl="0" indent="0" algn="r" defTabSz="914363" rtl="0" eaLnBrk="1" latinLnBrk="0" hangingPunct="1">
              <a:lnSpc>
                <a:spcPct val="90000"/>
              </a:lnSpc>
              <a:spcBef>
                <a:spcPct val="20000"/>
              </a:spcBef>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marL="460375" lvl="0" indent="-460375" algn="l" defTabSz="914363" rtl="0" eaLnBrk="1" latinLnBrk="0" hangingPunct="1">
              <a:lnSpc>
                <a:spcPct val="90000"/>
              </a:lnSpc>
              <a:spcBef>
                <a:spcPct val="20000"/>
              </a:spcBef>
              <a:buFontTx/>
              <a:buBlip>
                <a:blip r:embed="rId14"/>
              </a:buBlip>
            </a:pPr>
            <a:r>
              <a:rPr lang="en-US" smtClean="0"/>
              <a:t>Click to edit Master text styles</a:t>
            </a:r>
          </a:p>
          <a:p>
            <a:pPr marL="460375" lvl="1" indent="-460375" algn="l" defTabSz="914363" rtl="0" eaLnBrk="1" latinLnBrk="0" hangingPunct="1">
              <a:lnSpc>
                <a:spcPct val="90000"/>
              </a:lnSpc>
              <a:spcBef>
                <a:spcPct val="20000"/>
              </a:spcBef>
              <a:buFontTx/>
              <a:buBlip>
                <a:blip r:embed="rId14"/>
              </a:buBlip>
            </a:pPr>
            <a:r>
              <a:rPr lang="en-US" smtClean="0"/>
              <a:t>Second level</a:t>
            </a:r>
          </a:p>
          <a:p>
            <a:pPr marL="460375" lvl="2" indent="-460375" algn="l" defTabSz="914363" rtl="0" eaLnBrk="1" latinLnBrk="0" hangingPunct="1">
              <a:lnSpc>
                <a:spcPct val="90000"/>
              </a:lnSpc>
              <a:spcBef>
                <a:spcPct val="20000"/>
              </a:spcBef>
              <a:buFontTx/>
              <a:buBlip>
                <a:blip r:embed="rId14"/>
              </a:buBlip>
            </a:pPr>
            <a:r>
              <a:rPr lang="en-US" smtClean="0"/>
              <a:t>Third level</a:t>
            </a:r>
          </a:p>
          <a:p>
            <a:pPr marL="460375" lvl="3" indent="-460375" algn="l" defTabSz="914363" rtl="0" eaLnBrk="1" latinLnBrk="0" hangingPunct="1">
              <a:lnSpc>
                <a:spcPct val="90000"/>
              </a:lnSpc>
              <a:spcBef>
                <a:spcPct val="20000"/>
              </a:spcBef>
              <a:buFontTx/>
              <a:buBlip>
                <a:blip r:embed="rId14"/>
              </a:buBlip>
            </a:pPr>
            <a:r>
              <a:rPr lang="en-US" smtClean="0"/>
              <a:t>Fourth level</a:t>
            </a:r>
          </a:p>
          <a:p>
            <a:pPr marL="460375" lvl="4" indent="-460375" algn="l" defTabSz="914363" rtl="0" eaLnBrk="1" latinLnBrk="0" hangingPunct="1">
              <a:lnSpc>
                <a:spcPct val="90000"/>
              </a:lnSpc>
              <a:spcBef>
                <a:spcPct val="20000"/>
              </a:spcBef>
              <a:buFontTx/>
              <a:buBlip>
                <a:blip r:embed="rId14"/>
              </a:buBlip>
            </a:pPr>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461963" indent="-461963" algn="l" defTabSz="914363" rtl="0" eaLnBrk="1" latinLnBrk="0" hangingPunct="1">
        <a:lnSpc>
          <a:spcPct val="90000"/>
        </a:lnSpc>
        <a:spcBef>
          <a:spcPct val="20000"/>
        </a:spcBef>
        <a:buFontTx/>
        <a:buBlip>
          <a:blip r:embed="rId15"/>
        </a:buBlip>
        <a:defRPr lang="en-US" sz="3200" kern="1200" dirty="0" smtClean="0">
          <a:solidFill>
            <a:schemeClr val="bg1"/>
          </a:solidFill>
          <a:latin typeface="+mn-lt"/>
          <a:ea typeface="+mn-ea"/>
          <a:cs typeface="+mn-cs"/>
        </a:defRPr>
      </a:lvl1pPr>
      <a:lvl2pPr marL="857250" indent="-395288"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40163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58938" indent="-4000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2055813" indent="-3968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62832"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50000"/>
                </a:schemeClr>
              </a:gs>
              <a:gs pos="36000">
                <a:schemeClr val="accent2">
                  <a:lumMod val="75000"/>
                </a:schemeClr>
              </a:gs>
              <a:gs pos="86000">
                <a:schemeClr val="accent2">
                  <a:lumMod val="50000"/>
                </a:schemeClr>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6.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ponaproject.com/" TargetMode="External"/><Relationship Id="rId4" Type="http://schemas.openxmlformats.org/officeDocument/2006/relationships/hyperlink" Target="../../Personal/EPONA/Video/epona%20reconnaissance%20flight.wm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4.tiff"/><Relationship Id="rId2" Type="http://schemas.openxmlformats.org/officeDocument/2006/relationships/image" Target="../media/image10.tiff"/><Relationship Id="rId1" Type="http://schemas.openxmlformats.org/officeDocument/2006/relationships/slideLayout" Target="../slideLayouts/slideLayout3.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hyperlink" Target="http://contact-conference.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6.xml"/><Relationship Id="rId5" Type="http://schemas.openxmlformats.org/officeDocument/2006/relationships/image" Target="../media/image22.tiff"/><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142999"/>
          </a:xfrm>
        </p:spPr>
        <p:txBody>
          <a:bodyPr/>
          <a:lstStyle/>
          <a:p>
            <a:r>
              <a:rPr lang="en-US" dirty="0" smtClean="0"/>
              <a:t>Magrathean* Project Management</a:t>
            </a:r>
            <a:endParaRPr lang="en-US" dirty="0"/>
          </a:p>
        </p:txBody>
      </p:sp>
      <p:sp>
        <p:nvSpPr>
          <p:cNvPr id="3" name="Subtitle 2"/>
          <p:cNvSpPr>
            <a:spLocks noGrp="1"/>
          </p:cNvSpPr>
          <p:nvPr>
            <p:ph type="subTitle" idx="1"/>
          </p:nvPr>
        </p:nvSpPr>
        <p:spPr>
          <a:xfrm>
            <a:off x="972631" y="3881735"/>
            <a:ext cx="10239883" cy="1376065"/>
          </a:xfrm>
        </p:spPr>
        <p:txBody>
          <a:bodyPr>
            <a:normAutofit fontScale="92500" lnSpcReduction="20000"/>
          </a:bodyPr>
          <a:lstStyle/>
          <a:p>
            <a:r>
              <a:rPr lang="en-US" dirty="0" smtClean="0"/>
              <a:t>Greg Barr</a:t>
            </a:r>
          </a:p>
          <a:p>
            <a:r>
              <a:rPr lang="en-US" dirty="0" smtClean="0"/>
              <a:t>Principal</a:t>
            </a:r>
          </a:p>
          <a:p>
            <a:r>
              <a:rPr lang="en-US" dirty="0" smtClean="0"/>
              <a:t>DawnTreader / WorldBuilders</a:t>
            </a:r>
          </a:p>
          <a:p>
            <a:r>
              <a:rPr lang="en-US" dirty="0" smtClean="0"/>
              <a:t>April </a:t>
            </a:r>
            <a:r>
              <a:rPr lang="en-US" dirty="0" smtClean="0"/>
              <a:t>2016</a:t>
            </a:r>
            <a:endParaRPr lang="en-US" sz="1600" i="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12" y="3810000"/>
            <a:ext cx="3048000" cy="1310640"/>
          </a:xfrm>
          <a:prstGeom prst="rect">
            <a:avLst/>
          </a:prstGeom>
          <a:effectLst>
            <a:reflection blurRad="6350" stA="50000" endA="300" endPos="90000" dir="5400000" sy="-100000" algn="bl" rotWithShape="0"/>
          </a:effectLst>
        </p:spPr>
      </p:pic>
      <p:sp>
        <p:nvSpPr>
          <p:cNvPr id="4" name="Rectangle 3"/>
          <p:cNvSpPr/>
          <p:nvPr/>
        </p:nvSpPr>
        <p:spPr>
          <a:xfrm>
            <a:off x="912812" y="5257800"/>
            <a:ext cx="7237413" cy="313932"/>
          </a:xfrm>
          <a:prstGeom prst="rect">
            <a:avLst/>
          </a:prstGeom>
        </p:spPr>
        <p:txBody>
          <a:bodyPr wrap="square">
            <a:spAutoFit/>
          </a:bodyPr>
          <a:lstStyle/>
          <a:p>
            <a:pPr lvl="0" defTabSz="914363">
              <a:lnSpc>
                <a:spcPct val="90000"/>
              </a:lnSpc>
            </a:pPr>
            <a:r>
              <a:rPr lang="en-US" sz="1600" dirty="0" smtClean="0">
                <a:solidFill>
                  <a:srgbClr val="000000"/>
                </a:solidFill>
              </a:rPr>
              <a:t>*</a:t>
            </a:r>
            <a:r>
              <a:rPr lang="en-US" sz="1600" dirty="0">
                <a:solidFill>
                  <a:srgbClr val="000000"/>
                </a:solidFill>
              </a:rPr>
              <a:t>homage to Douglas Adams, </a:t>
            </a:r>
            <a:r>
              <a:rPr lang="en-US" sz="1600" i="1" dirty="0">
                <a:solidFill>
                  <a:srgbClr val="000000"/>
                </a:solidFill>
              </a:rPr>
              <a:t>The Hitchhiker’s Guide to the Galaxy (BBC Radio, 1978)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3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3000"/>
                                        <p:tgtEl>
                                          <p:spTgt spid="5"/>
                                        </p:tgtEl>
                                      </p:cBhvr>
                                    </p:animEffect>
                                    <p:anim calcmode="lin" valueType="num">
                                      <p:cBhvr>
                                        <p:cTn id="31" dur="3000" fill="hold"/>
                                        <p:tgtEl>
                                          <p:spTgt spid="5"/>
                                        </p:tgtEl>
                                        <p:attrNameLst>
                                          <p:attrName>ppt_x</p:attrName>
                                        </p:attrNameLst>
                                      </p:cBhvr>
                                      <p:tavLst>
                                        <p:tav tm="0">
                                          <p:val>
                                            <p:strVal val="#ppt_x"/>
                                          </p:val>
                                        </p:tav>
                                        <p:tav tm="100000">
                                          <p:val>
                                            <p:strVal val="#ppt_x"/>
                                          </p:val>
                                        </p:tav>
                                      </p:tavLst>
                                    </p:anim>
                                    <p:anim calcmode="lin" valueType="num">
                                      <p:cBhvr>
                                        <p:cTn id="32"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2514600"/>
            <a:ext cx="1602921" cy="4343400"/>
          </a:xfrm>
          <a:prstGeom prst="rect">
            <a:avLst/>
          </a:prstGeom>
        </p:spPr>
      </p:pic>
      <p:sp>
        <p:nvSpPr>
          <p:cNvPr id="2" name="Title 1"/>
          <p:cNvSpPr>
            <a:spLocks noGrp="1"/>
          </p:cNvSpPr>
          <p:nvPr>
            <p:ph type="title"/>
          </p:nvPr>
        </p:nvSpPr>
        <p:spPr/>
        <p:txBody>
          <a:bodyPr/>
          <a:lstStyle/>
          <a:p>
            <a:r>
              <a:rPr lang="en-US" dirty="0" smtClean="0"/>
              <a:t>Contact XI: March 1994 </a:t>
            </a:r>
            <a:endParaRPr lang="en-US" dirty="0"/>
          </a:p>
        </p:txBody>
      </p:sp>
      <p:sp>
        <p:nvSpPr>
          <p:cNvPr id="3" name="Text Placeholder 2"/>
          <p:cNvSpPr>
            <a:spLocks noGrp="1"/>
          </p:cNvSpPr>
          <p:nvPr>
            <p:ph type="body" idx="1"/>
          </p:nvPr>
        </p:nvSpPr>
        <p:spPr>
          <a:xfrm>
            <a:off x="531812" y="914400"/>
            <a:ext cx="5484971" cy="346249"/>
          </a:xfrm>
        </p:spPr>
        <p:txBody>
          <a:bodyPr/>
          <a:lstStyle/>
          <a:p>
            <a:r>
              <a:rPr lang="en-US" dirty="0" smtClean="0"/>
              <a:t>Emerging Sophont: Uthers</a:t>
            </a:r>
            <a:endParaRPr lang="en-US" dirty="0"/>
          </a:p>
        </p:txBody>
      </p:sp>
      <p:sp>
        <p:nvSpPr>
          <p:cNvPr id="4" name="Content Placeholder 3"/>
          <p:cNvSpPr>
            <a:spLocks noGrp="1"/>
          </p:cNvSpPr>
          <p:nvPr>
            <p:ph sz="half" idx="2"/>
          </p:nvPr>
        </p:nvSpPr>
        <p:spPr>
          <a:xfrm>
            <a:off x="608012" y="1219200"/>
            <a:ext cx="5484971" cy="1571199"/>
          </a:xfrm>
        </p:spPr>
        <p:txBody>
          <a:bodyPr/>
          <a:lstStyle/>
          <a:p>
            <a:r>
              <a:rPr lang="en-US" dirty="0"/>
              <a:t>An intelligent being; a being with a base reasoning capacity roughly equivalent to or greater than that of a human being</a:t>
            </a:r>
            <a:r>
              <a:rPr lang="en-US" dirty="0" smtClean="0"/>
              <a:t>.</a:t>
            </a:r>
          </a:p>
          <a:p>
            <a:pPr lvl="1"/>
            <a:r>
              <a:rPr lang="en-US" dirty="0" smtClean="0"/>
              <a:t>Term sophont first “coined” by Karen Anderson and used by Poul Anderson in his 1966 novels.</a:t>
            </a:r>
            <a:endParaRPr lang="en-US" dirty="0"/>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84212" y="2819400"/>
            <a:ext cx="5181599" cy="388620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51739">
            <a:off x="6283700" y="538287"/>
            <a:ext cx="2792976" cy="31919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01399">
            <a:off x="9487418" y="422651"/>
            <a:ext cx="2081562" cy="246198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4412" y="4114800"/>
            <a:ext cx="2933700" cy="2108200"/>
          </a:xfrm>
          <a:prstGeom prst="rect">
            <a:avLst/>
          </a:prstGeom>
        </p:spPr>
      </p:pic>
    </p:spTree>
    <p:extLst>
      <p:ext uri="{BB962C8B-B14F-4D97-AF65-F5344CB8AC3E}">
        <p14:creationId xmlns:p14="http://schemas.microsoft.com/office/powerpoint/2010/main" val="2834448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500"/>
                            </p:stCondLst>
                            <p:childTnLst>
                              <p:par>
                                <p:cTn id="12" presetID="2" presetClass="entr" presetSubtype="8" fill="hold" grpId="0"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0"/>
                            </p:stCondLst>
                            <p:childTnLst>
                              <p:par>
                                <p:cTn id="17" presetID="42"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3000"/>
                                        <p:tgtEl>
                                          <p:spTgt spid="4">
                                            <p:txEl>
                                              <p:pRg st="0" end="0"/>
                                            </p:txEl>
                                          </p:spTgt>
                                        </p:tgtEl>
                                      </p:cBhvr>
                                    </p:animEffect>
                                    <p:anim calcmode="lin" valueType="num">
                                      <p:cBhvr>
                                        <p:cTn id="20"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3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3000"/>
                                        <p:tgtEl>
                                          <p:spTgt spid="4">
                                            <p:txEl>
                                              <p:pRg st="1" end="1"/>
                                            </p:txEl>
                                          </p:spTgt>
                                        </p:tgtEl>
                                      </p:cBhvr>
                                    </p:animEffect>
                                    <p:anim calcmode="lin" valueType="num">
                                      <p:cBhvr>
                                        <p:cTn id="26"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3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53" presetClass="entr" presetSubtype="16" fill="hold" nodeType="after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0" fill="hold"/>
                                        <p:tgtEl>
                                          <p:spTgt spid="7"/>
                                        </p:tgtEl>
                                        <p:attrNameLst>
                                          <p:attrName>ppt_w</p:attrName>
                                        </p:attrNameLst>
                                      </p:cBhvr>
                                      <p:tavLst>
                                        <p:tav tm="0">
                                          <p:val>
                                            <p:fltVal val="0"/>
                                          </p:val>
                                        </p:tav>
                                        <p:tav tm="100000">
                                          <p:val>
                                            <p:strVal val="#ppt_w"/>
                                          </p:val>
                                        </p:tav>
                                      </p:tavLst>
                                    </p:anim>
                                    <p:anim calcmode="lin" valueType="num">
                                      <p:cBhvr>
                                        <p:cTn id="32" dur="5000" fill="hold"/>
                                        <p:tgtEl>
                                          <p:spTgt spid="7"/>
                                        </p:tgtEl>
                                        <p:attrNameLst>
                                          <p:attrName>ppt_h</p:attrName>
                                        </p:attrNameLst>
                                      </p:cBhvr>
                                      <p:tavLst>
                                        <p:tav tm="0">
                                          <p:val>
                                            <p:fltVal val="0"/>
                                          </p:val>
                                        </p:tav>
                                        <p:tav tm="100000">
                                          <p:val>
                                            <p:strVal val="#ppt_h"/>
                                          </p:val>
                                        </p:tav>
                                      </p:tavLst>
                                    </p:anim>
                                    <p:animEffect transition="in" filter="fade">
                                      <p:cBhvr>
                                        <p:cTn id="33" dur="5000"/>
                                        <p:tgtEl>
                                          <p:spTgt spid="7"/>
                                        </p:tgtEl>
                                      </p:cBhvr>
                                    </p:animEffect>
                                  </p:childTnLst>
                                </p:cTn>
                              </p:par>
                            </p:childTnLst>
                          </p:cTn>
                        </p:par>
                        <p:par>
                          <p:cTn id="34" fill="hold">
                            <p:stCondLst>
                              <p:cond delay="16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0" fill="hold"/>
                                        <p:tgtEl>
                                          <p:spTgt spid="8"/>
                                        </p:tgtEl>
                                        <p:attrNameLst>
                                          <p:attrName>ppt_w</p:attrName>
                                        </p:attrNameLst>
                                      </p:cBhvr>
                                      <p:tavLst>
                                        <p:tav tm="0">
                                          <p:val>
                                            <p:fltVal val="0"/>
                                          </p:val>
                                        </p:tav>
                                        <p:tav tm="100000">
                                          <p:val>
                                            <p:strVal val="#ppt_w"/>
                                          </p:val>
                                        </p:tav>
                                      </p:tavLst>
                                    </p:anim>
                                    <p:anim calcmode="lin" valueType="num">
                                      <p:cBhvr>
                                        <p:cTn id="38" dur="3000" fill="hold"/>
                                        <p:tgtEl>
                                          <p:spTgt spid="8"/>
                                        </p:tgtEl>
                                        <p:attrNameLst>
                                          <p:attrName>ppt_h</p:attrName>
                                        </p:attrNameLst>
                                      </p:cBhvr>
                                      <p:tavLst>
                                        <p:tav tm="0">
                                          <p:val>
                                            <p:fltVal val="0"/>
                                          </p:val>
                                        </p:tav>
                                        <p:tav tm="100000">
                                          <p:val>
                                            <p:strVal val="#ppt_h"/>
                                          </p:val>
                                        </p:tav>
                                      </p:tavLst>
                                    </p:anim>
                                    <p:animEffect transition="in" filter="fade">
                                      <p:cBhvr>
                                        <p:cTn id="39" dur="3000"/>
                                        <p:tgtEl>
                                          <p:spTgt spid="8"/>
                                        </p:tgtEl>
                                      </p:cBhvr>
                                    </p:animEffect>
                                  </p:childTnLst>
                                </p:cTn>
                              </p:par>
                            </p:childTnLst>
                          </p:cTn>
                        </p:par>
                        <p:par>
                          <p:cTn id="40" fill="hold">
                            <p:stCondLst>
                              <p:cond delay="195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0" fill="hold"/>
                                        <p:tgtEl>
                                          <p:spTgt spid="9"/>
                                        </p:tgtEl>
                                        <p:attrNameLst>
                                          <p:attrName>ppt_w</p:attrName>
                                        </p:attrNameLst>
                                      </p:cBhvr>
                                      <p:tavLst>
                                        <p:tav tm="0">
                                          <p:val>
                                            <p:fltVal val="0"/>
                                          </p:val>
                                        </p:tav>
                                        <p:tav tm="100000">
                                          <p:val>
                                            <p:strVal val="#ppt_w"/>
                                          </p:val>
                                        </p:tav>
                                      </p:tavLst>
                                    </p:anim>
                                    <p:anim calcmode="lin" valueType="num">
                                      <p:cBhvr>
                                        <p:cTn id="44" dur="3000" fill="hold"/>
                                        <p:tgtEl>
                                          <p:spTgt spid="9"/>
                                        </p:tgtEl>
                                        <p:attrNameLst>
                                          <p:attrName>ppt_h</p:attrName>
                                        </p:attrNameLst>
                                      </p:cBhvr>
                                      <p:tavLst>
                                        <p:tav tm="0">
                                          <p:val>
                                            <p:fltVal val="0"/>
                                          </p:val>
                                        </p:tav>
                                        <p:tav tm="100000">
                                          <p:val>
                                            <p:strVal val="#ppt_h"/>
                                          </p:val>
                                        </p:tav>
                                      </p:tavLst>
                                    </p:anim>
                                    <p:animEffect transition="in" filter="fade">
                                      <p:cBhvr>
                                        <p:cTn id="45" dur="3000"/>
                                        <p:tgtEl>
                                          <p:spTgt spid="9"/>
                                        </p:tgtEl>
                                      </p:cBhvr>
                                    </p:animEffect>
                                  </p:childTnLst>
                                </p:cTn>
                              </p:par>
                            </p:childTnLst>
                          </p:cTn>
                        </p:par>
                        <p:par>
                          <p:cTn id="46" fill="hold">
                            <p:stCondLst>
                              <p:cond delay="22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3000" fill="hold"/>
                                        <p:tgtEl>
                                          <p:spTgt spid="10"/>
                                        </p:tgtEl>
                                        <p:attrNameLst>
                                          <p:attrName>ppt_w</p:attrName>
                                        </p:attrNameLst>
                                      </p:cBhvr>
                                      <p:tavLst>
                                        <p:tav tm="0">
                                          <p:val>
                                            <p:fltVal val="0"/>
                                          </p:val>
                                        </p:tav>
                                        <p:tav tm="100000">
                                          <p:val>
                                            <p:strVal val="#ppt_w"/>
                                          </p:val>
                                        </p:tav>
                                      </p:tavLst>
                                    </p:anim>
                                    <p:anim calcmode="lin" valueType="num">
                                      <p:cBhvr>
                                        <p:cTn id="50" dur="3000" fill="hold"/>
                                        <p:tgtEl>
                                          <p:spTgt spid="10"/>
                                        </p:tgtEl>
                                        <p:attrNameLst>
                                          <p:attrName>ppt_h</p:attrName>
                                        </p:attrNameLst>
                                      </p:cBhvr>
                                      <p:tavLst>
                                        <p:tav tm="0">
                                          <p:val>
                                            <p:fltVal val="0"/>
                                          </p:val>
                                        </p:tav>
                                        <p:tav tm="100000">
                                          <p:val>
                                            <p:strVal val="#ppt_h"/>
                                          </p:val>
                                        </p:tav>
                                      </p:tavLst>
                                    </p:anim>
                                    <p:animEffect transition="in" filter="fade">
                                      <p:cBhvr>
                                        <p:cTn id="51" dur="3000"/>
                                        <p:tgtEl>
                                          <p:spTgt spid="10"/>
                                        </p:tgtEl>
                                      </p:cBhvr>
                                    </p:animEffect>
                                  </p:childTnLst>
                                </p:cTn>
                              </p:par>
                            </p:childTnLst>
                          </p:cTn>
                        </p:par>
                        <p:par>
                          <p:cTn id="52" fill="hold">
                            <p:stCondLst>
                              <p:cond delay="2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3000" fill="hold"/>
                                        <p:tgtEl>
                                          <p:spTgt spid="11"/>
                                        </p:tgtEl>
                                        <p:attrNameLst>
                                          <p:attrName>ppt_w</p:attrName>
                                        </p:attrNameLst>
                                      </p:cBhvr>
                                      <p:tavLst>
                                        <p:tav tm="0">
                                          <p:val>
                                            <p:fltVal val="0"/>
                                          </p:val>
                                        </p:tav>
                                        <p:tav tm="100000">
                                          <p:val>
                                            <p:strVal val="#ppt_w"/>
                                          </p:val>
                                        </p:tav>
                                      </p:tavLst>
                                    </p:anim>
                                    <p:anim calcmode="lin" valueType="num">
                                      <p:cBhvr>
                                        <p:cTn id="56" dur="3000" fill="hold"/>
                                        <p:tgtEl>
                                          <p:spTgt spid="11"/>
                                        </p:tgtEl>
                                        <p:attrNameLst>
                                          <p:attrName>ppt_h</p:attrName>
                                        </p:attrNameLst>
                                      </p:cBhvr>
                                      <p:tavLst>
                                        <p:tav tm="0">
                                          <p:val>
                                            <p:fltVal val="0"/>
                                          </p:val>
                                        </p:tav>
                                        <p:tav tm="100000">
                                          <p:val>
                                            <p:strVal val="#ppt_h"/>
                                          </p:val>
                                        </p:tav>
                                      </p:tavLst>
                                    </p:anim>
                                    <p:animEffect transition="in" filter="fade">
                                      <p:cBhvr>
                                        <p:cTn id="5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8393">
            <a:off x="7128781" y="828529"/>
            <a:ext cx="4113005" cy="5322712"/>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p>
            <a:r>
              <a:rPr lang="en-US" dirty="0" smtClean="0"/>
              <a:t>Final Newsletters: Oct. 94 &amp; Jan. 95</a:t>
            </a:r>
            <a:endParaRPr lang="en-US" dirty="0"/>
          </a:p>
        </p:txBody>
      </p:sp>
      <p:sp>
        <p:nvSpPr>
          <p:cNvPr id="3" name="Text Placeholder 2"/>
          <p:cNvSpPr>
            <a:spLocks noGrp="1"/>
          </p:cNvSpPr>
          <p:nvPr>
            <p:ph type="body" sz="quarter" idx="10"/>
          </p:nvPr>
        </p:nvSpPr>
        <p:spPr>
          <a:xfrm>
            <a:off x="455612" y="914400"/>
            <a:ext cx="7415344" cy="5663089"/>
          </a:xfrm>
        </p:spPr>
        <p:txBody>
          <a:bodyPr/>
          <a:lstStyle/>
          <a:p>
            <a:r>
              <a:rPr lang="en-US" dirty="0" smtClean="0"/>
              <a:t>Climate</a:t>
            </a:r>
          </a:p>
          <a:p>
            <a:pPr lvl="1"/>
            <a:r>
              <a:rPr lang="en-US" dirty="0" smtClean="0"/>
              <a:t>John Bray’s paper </a:t>
            </a:r>
            <a:r>
              <a:rPr lang="en-US" dirty="0" smtClean="0"/>
              <a:t>“The Climate of </a:t>
            </a:r>
            <a:r>
              <a:rPr lang="en-US" dirty="0" err="1" smtClean="0"/>
              <a:t>Epona</a:t>
            </a:r>
            <a:r>
              <a:rPr lang="en-US" dirty="0" smtClean="0"/>
              <a:t>” submitted </a:t>
            </a:r>
            <a:r>
              <a:rPr lang="en-US" dirty="0" smtClean="0"/>
              <a:t>as part of </a:t>
            </a:r>
            <a:r>
              <a:rPr lang="en-US" dirty="0"/>
              <a:t>a</a:t>
            </a:r>
            <a:r>
              <a:rPr lang="en-US" dirty="0" smtClean="0"/>
              <a:t> UK Met </a:t>
            </a:r>
            <a:r>
              <a:rPr lang="en-US" dirty="0" smtClean="0"/>
              <a:t>Office’s </a:t>
            </a:r>
            <a:r>
              <a:rPr lang="en-US" dirty="0" smtClean="0"/>
              <a:t>Meteorology for Graduates course in </a:t>
            </a:r>
            <a:r>
              <a:rPr lang="en-US" dirty="0" smtClean="0"/>
              <a:t>1994</a:t>
            </a:r>
            <a:r>
              <a:rPr lang="en-US" dirty="0"/>
              <a:t>.</a:t>
            </a:r>
            <a:endParaRPr lang="en-US" dirty="0" smtClean="0"/>
          </a:p>
          <a:p>
            <a:r>
              <a:rPr lang="en-US" dirty="0" smtClean="0"/>
              <a:t>Geography</a:t>
            </a:r>
          </a:p>
          <a:p>
            <a:pPr lvl="1"/>
            <a:r>
              <a:rPr lang="en-US" dirty="0" smtClean="0"/>
              <a:t>Naming </a:t>
            </a:r>
            <a:r>
              <a:rPr lang="en-US" dirty="0" smtClean="0"/>
              <a:t>the regions (Celtic terms in keeping with the planetary system)</a:t>
            </a:r>
          </a:p>
          <a:p>
            <a:pPr lvl="1"/>
            <a:r>
              <a:rPr lang="en-US" dirty="0" smtClean="0"/>
              <a:t>Tir fo Thuinn – The Sunken Continent: detailed flora and fauna in a 24 page paper collated by a sub group that met for several months on the West Coast (San Francisco Bay Area)</a:t>
            </a:r>
          </a:p>
          <a:p>
            <a:r>
              <a:rPr lang="en-US" dirty="0" smtClean="0"/>
              <a:t>Uther Culture: essays on Religion and War</a:t>
            </a:r>
          </a:p>
        </p:txBody>
      </p:sp>
    </p:spTree>
    <p:extLst>
      <p:ext uri="{BB962C8B-B14F-4D97-AF65-F5344CB8AC3E}">
        <p14:creationId xmlns:p14="http://schemas.microsoft.com/office/powerpoint/2010/main" val="4104040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53" presetClass="entr" presetSubtype="16"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par>
                                <p:cTn id="17" presetID="42" presetClass="entr" presetSubtype="0" fill="hold" grpId="0" nodeType="withEffect">
                                  <p:stCondLst>
                                    <p:cond delay="100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000"/>
                                        <p:tgtEl>
                                          <p:spTgt spid="3">
                                            <p:txEl>
                                              <p:pRg st="2" end="2"/>
                                            </p:txEl>
                                          </p:spTgt>
                                        </p:tgtEl>
                                      </p:cBhvr>
                                    </p:animEffect>
                                    <p:anim calcmode="lin" valueType="num">
                                      <p:cBhvr>
                                        <p:cTn id="3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42"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2000"/>
                                        <p:tgtEl>
                                          <p:spTgt spid="3">
                                            <p:txEl>
                                              <p:pRg st="4" end="4"/>
                                            </p:txEl>
                                          </p:spTgt>
                                        </p:tgtEl>
                                      </p:cBhvr>
                                    </p:animEffect>
                                    <p:anim calcmode="lin" valueType="num">
                                      <p:cBhvr>
                                        <p:cTn id="4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13000"/>
                            </p:stCondLst>
                            <p:childTnLst>
                              <p:par>
                                <p:cTn id="47" presetID="42"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57110">
            <a:off x="4188013" y="771288"/>
            <a:ext cx="7521329" cy="402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Contact XII: March 1995</a:t>
            </a:r>
            <a:endParaRPr lang="en-US" dirty="0"/>
          </a:p>
        </p:txBody>
      </p:sp>
      <p:sp>
        <p:nvSpPr>
          <p:cNvPr id="3" name="Text Placeholder 2"/>
          <p:cNvSpPr>
            <a:spLocks noGrp="1"/>
          </p:cNvSpPr>
          <p:nvPr>
            <p:ph type="body" sz="quarter" idx="10"/>
          </p:nvPr>
        </p:nvSpPr>
        <p:spPr>
          <a:xfrm>
            <a:off x="379412" y="990600"/>
            <a:ext cx="5715000" cy="3964162"/>
          </a:xfrm>
        </p:spPr>
        <p:txBody>
          <a:bodyPr/>
          <a:lstStyle/>
          <a:p>
            <a:r>
              <a:rPr lang="en-US" dirty="0" smtClean="0"/>
              <a:t>Final Conference for Epona</a:t>
            </a:r>
          </a:p>
          <a:p>
            <a:pPr lvl="1"/>
            <a:r>
              <a:rPr lang="en-US" dirty="0" smtClean="0"/>
              <a:t>General Assembly Presentations</a:t>
            </a:r>
          </a:p>
          <a:p>
            <a:pPr lvl="1"/>
            <a:r>
              <a:rPr lang="en-US" dirty="0" smtClean="0"/>
              <a:t>Workshops</a:t>
            </a:r>
          </a:p>
          <a:p>
            <a:pPr lvl="1"/>
            <a:r>
              <a:rPr lang="en-US" dirty="0" smtClean="0"/>
              <a:t>Final day presentation</a:t>
            </a:r>
          </a:p>
          <a:p>
            <a:pPr lvl="2"/>
            <a:r>
              <a:rPr lang="en-US" dirty="0" smtClean="0"/>
              <a:t>1 ½ hour panel</a:t>
            </a:r>
          </a:p>
          <a:p>
            <a:pPr lvl="2"/>
            <a:r>
              <a:rPr lang="en-US" dirty="0" smtClean="0"/>
              <a:t>AV presentations</a:t>
            </a:r>
          </a:p>
          <a:p>
            <a:pPr lvl="1"/>
            <a:r>
              <a:rPr lang="en-US" dirty="0" smtClean="0"/>
              <a:t>Overall Final Participation</a:t>
            </a:r>
          </a:p>
          <a:p>
            <a:pPr lvl="2"/>
            <a:r>
              <a:rPr lang="en-US" dirty="0" smtClean="0"/>
              <a:t>Over 60 recipients</a:t>
            </a:r>
          </a:p>
          <a:p>
            <a:pPr lvl="2"/>
            <a:r>
              <a:rPr lang="en-US" dirty="0" smtClean="0"/>
              <a:t>31 contributors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042" y="3276600"/>
            <a:ext cx="1852957" cy="32952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812" y="4457337"/>
            <a:ext cx="2819400" cy="2114550"/>
          </a:xfrm>
          <a:prstGeom prst="rect">
            <a:avLst/>
          </a:prstGeom>
        </p:spPr>
      </p:pic>
      <p:pic>
        <p:nvPicPr>
          <p:cNvPr id="8" name="Picture 2" descr="C:\Users\Greg\Documents\Personal\EPONA\Epona Graphics\EponaLandscapes\Sentinel Island conversions\640x480 Sentinel I Top_res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412" y="5124087"/>
            <a:ext cx="1930398" cy="1447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reg\Documents\Personal\EPONA\Epona Graphics\EponaLandscapes\Sentinel Island conversions\640x480 Sentinel I Fog_res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3695" y="5124089"/>
            <a:ext cx="1945518" cy="145913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reg\Documents\Personal\EPONA\Epona Graphics\EponaLandscapes\Stepping Stones conversions\640x480 Island String_res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6812" y="5124089"/>
            <a:ext cx="1930399" cy="144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27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53" presetClass="entr" presetSubtype="528"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3000" fill="hold"/>
                                        <p:tgtEl>
                                          <p:spTgt spid="2050"/>
                                        </p:tgtEl>
                                        <p:attrNameLst>
                                          <p:attrName>ppt_w</p:attrName>
                                        </p:attrNameLst>
                                      </p:cBhvr>
                                      <p:tavLst>
                                        <p:tav tm="0">
                                          <p:val>
                                            <p:fltVal val="0"/>
                                          </p:val>
                                        </p:tav>
                                        <p:tav tm="100000">
                                          <p:val>
                                            <p:strVal val="#ppt_w"/>
                                          </p:val>
                                        </p:tav>
                                      </p:tavLst>
                                    </p:anim>
                                    <p:anim calcmode="lin" valueType="num">
                                      <p:cBhvr>
                                        <p:cTn id="15" dur="3000" fill="hold"/>
                                        <p:tgtEl>
                                          <p:spTgt spid="2050"/>
                                        </p:tgtEl>
                                        <p:attrNameLst>
                                          <p:attrName>ppt_h</p:attrName>
                                        </p:attrNameLst>
                                      </p:cBhvr>
                                      <p:tavLst>
                                        <p:tav tm="0">
                                          <p:val>
                                            <p:fltVal val="0"/>
                                          </p:val>
                                        </p:tav>
                                        <p:tav tm="100000">
                                          <p:val>
                                            <p:strVal val="#ppt_h"/>
                                          </p:val>
                                        </p:tav>
                                      </p:tavLst>
                                    </p:anim>
                                    <p:animEffect transition="in" filter="fade">
                                      <p:cBhvr>
                                        <p:cTn id="16" dur="3000"/>
                                        <p:tgtEl>
                                          <p:spTgt spid="2050"/>
                                        </p:tgtEl>
                                      </p:cBhvr>
                                    </p:animEffect>
                                    <p:anim calcmode="lin" valueType="num">
                                      <p:cBhvr>
                                        <p:cTn id="17" dur="3000" fill="hold"/>
                                        <p:tgtEl>
                                          <p:spTgt spid="2050"/>
                                        </p:tgtEl>
                                        <p:attrNameLst>
                                          <p:attrName>ppt_x</p:attrName>
                                        </p:attrNameLst>
                                      </p:cBhvr>
                                      <p:tavLst>
                                        <p:tav tm="0">
                                          <p:val>
                                            <p:fltVal val="0.5"/>
                                          </p:val>
                                        </p:tav>
                                        <p:tav tm="100000">
                                          <p:val>
                                            <p:strVal val="#ppt_x"/>
                                          </p:val>
                                        </p:tav>
                                      </p:tavLst>
                                    </p:anim>
                                    <p:anim calcmode="lin" valueType="num">
                                      <p:cBhvr>
                                        <p:cTn id="18" dur="3000" fill="hold"/>
                                        <p:tgtEl>
                                          <p:spTgt spid="2050"/>
                                        </p:tgtEl>
                                        <p:attrNameLst>
                                          <p:attrName>ppt_y</p:attrName>
                                        </p:attrNameLst>
                                      </p:cBhvr>
                                      <p:tavLst>
                                        <p:tav tm="0">
                                          <p:val>
                                            <p:fltVal val="0.5"/>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2000"/>
                                        <p:tgtEl>
                                          <p:spTgt spid="3">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2000"/>
                                        <p:tgtEl>
                                          <p:spTgt spid="3">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2000"/>
                                        <p:tgtEl>
                                          <p:spTgt spid="3">
                                            <p:txEl>
                                              <p:pRg st="2" end="2"/>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2000"/>
                                        <p:tgtEl>
                                          <p:spTgt spid="3">
                                            <p:txEl>
                                              <p:pRg st="3" end="3"/>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000"/>
                                        <p:tgtEl>
                                          <p:spTgt spid="3">
                                            <p:txEl>
                                              <p:pRg st="4" end="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2000"/>
                                        <p:tgtEl>
                                          <p:spTgt spid="3">
                                            <p:txEl>
                                              <p:pRg st="5" end="5"/>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2000"/>
                                        <p:tgtEl>
                                          <p:spTgt spid="3">
                                            <p:txEl>
                                              <p:pRg st="6" end="6"/>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2000"/>
                                        <p:tgtEl>
                                          <p:spTgt spid="3">
                                            <p:txEl>
                                              <p:pRg st="7" end="7"/>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2000"/>
                                        <p:tgtEl>
                                          <p:spTgt spid="3">
                                            <p:txEl>
                                              <p:pRg st="8" end="8"/>
                                            </p:txEl>
                                          </p:spTgt>
                                        </p:tgtEl>
                                      </p:cBhvr>
                                    </p:animEffect>
                                  </p:childTnLst>
                                </p:cTn>
                              </p:par>
                            </p:childTnLst>
                          </p:cTn>
                        </p:par>
                        <p:par>
                          <p:cTn id="46" fill="hold">
                            <p:stCondLst>
                              <p:cond delay="5000"/>
                            </p:stCondLst>
                            <p:childTnLst>
                              <p:par>
                                <p:cTn id="47" presetID="53" presetClass="entr" presetSubtype="16" fill="hold" nodeType="afterEffect">
                                  <p:stCondLst>
                                    <p:cond delay="2000"/>
                                  </p:stCondLst>
                                  <p:childTnLst>
                                    <p:set>
                                      <p:cBhvr>
                                        <p:cTn id="48" dur="1" fill="hold">
                                          <p:stCondLst>
                                            <p:cond delay="0"/>
                                          </p:stCondLst>
                                        </p:cTn>
                                        <p:tgtEl>
                                          <p:spTgt spid="6"/>
                                        </p:tgtEl>
                                        <p:attrNameLst>
                                          <p:attrName>style.visibility</p:attrName>
                                        </p:attrNameLst>
                                      </p:cBhvr>
                                      <p:to>
                                        <p:strVal val="visible"/>
                                      </p:to>
                                    </p:set>
                                    <p:anim calcmode="lin" valueType="num">
                                      <p:cBhvr>
                                        <p:cTn id="49" dur="3000" fill="hold"/>
                                        <p:tgtEl>
                                          <p:spTgt spid="6"/>
                                        </p:tgtEl>
                                        <p:attrNameLst>
                                          <p:attrName>ppt_w</p:attrName>
                                        </p:attrNameLst>
                                      </p:cBhvr>
                                      <p:tavLst>
                                        <p:tav tm="0">
                                          <p:val>
                                            <p:fltVal val="0"/>
                                          </p:val>
                                        </p:tav>
                                        <p:tav tm="100000">
                                          <p:val>
                                            <p:strVal val="#ppt_w"/>
                                          </p:val>
                                        </p:tav>
                                      </p:tavLst>
                                    </p:anim>
                                    <p:anim calcmode="lin" valueType="num">
                                      <p:cBhvr>
                                        <p:cTn id="50" dur="3000" fill="hold"/>
                                        <p:tgtEl>
                                          <p:spTgt spid="6"/>
                                        </p:tgtEl>
                                        <p:attrNameLst>
                                          <p:attrName>ppt_h</p:attrName>
                                        </p:attrNameLst>
                                      </p:cBhvr>
                                      <p:tavLst>
                                        <p:tav tm="0">
                                          <p:val>
                                            <p:fltVal val="0"/>
                                          </p:val>
                                        </p:tav>
                                        <p:tav tm="100000">
                                          <p:val>
                                            <p:strVal val="#ppt_h"/>
                                          </p:val>
                                        </p:tav>
                                      </p:tavLst>
                                    </p:anim>
                                    <p:animEffect transition="in" filter="fade">
                                      <p:cBhvr>
                                        <p:cTn id="51" dur="3000"/>
                                        <p:tgtEl>
                                          <p:spTgt spid="6"/>
                                        </p:tgtEl>
                                      </p:cBhvr>
                                    </p:animEffect>
                                  </p:childTnLst>
                                </p:cTn>
                              </p:par>
                            </p:childTnLst>
                          </p:cTn>
                        </p:par>
                        <p:par>
                          <p:cTn id="52" fill="hold">
                            <p:stCondLst>
                              <p:cond delay="10000"/>
                            </p:stCondLst>
                            <p:childTnLst>
                              <p:par>
                                <p:cTn id="53" presetID="53" presetClass="entr" presetSubtype="16" fill="hold" nodeType="afterEffect">
                                  <p:stCondLst>
                                    <p:cond delay="500"/>
                                  </p:stCondLst>
                                  <p:childTnLst>
                                    <p:set>
                                      <p:cBhvr>
                                        <p:cTn id="54" dur="1" fill="hold">
                                          <p:stCondLst>
                                            <p:cond delay="0"/>
                                          </p:stCondLst>
                                        </p:cTn>
                                        <p:tgtEl>
                                          <p:spTgt spid="7"/>
                                        </p:tgtEl>
                                        <p:attrNameLst>
                                          <p:attrName>style.visibility</p:attrName>
                                        </p:attrNameLst>
                                      </p:cBhvr>
                                      <p:to>
                                        <p:strVal val="visible"/>
                                      </p:to>
                                    </p:set>
                                    <p:anim calcmode="lin" valueType="num">
                                      <p:cBhvr>
                                        <p:cTn id="55" dur="3000" fill="hold"/>
                                        <p:tgtEl>
                                          <p:spTgt spid="7"/>
                                        </p:tgtEl>
                                        <p:attrNameLst>
                                          <p:attrName>ppt_w</p:attrName>
                                        </p:attrNameLst>
                                      </p:cBhvr>
                                      <p:tavLst>
                                        <p:tav tm="0">
                                          <p:val>
                                            <p:fltVal val="0"/>
                                          </p:val>
                                        </p:tav>
                                        <p:tav tm="100000">
                                          <p:val>
                                            <p:strVal val="#ppt_w"/>
                                          </p:val>
                                        </p:tav>
                                      </p:tavLst>
                                    </p:anim>
                                    <p:anim calcmode="lin" valueType="num">
                                      <p:cBhvr>
                                        <p:cTn id="56" dur="3000" fill="hold"/>
                                        <p:tgtEl>
                                          <p:spTgt spid="7"/>
                                        </p:tgtEl>
                                        <p:attrNameLst>
                                          <p:attrName>ppt_h</p:attrName>
                                        </p:attrNameLst>
                                      </p:cBhvr>
                                      <p:tavLst>
                                        <p:tav tm="0">
                                          <p:val>
                                            <p:fltVal val="0"/>
                                          </p:val>
                                        </p:tav>
                                        <p:tav tm="100000">
                                          <p:val>
                                            <p:strVal val="#ppt_h"/>
                                          </p:val>
                                        </p:tav>
                                      </p:tavLst>
                                    </p:anim>
                                    <p:animEffect transition="in" filter="fade">
                                      <p:cBhvr>
                                        <p:cTn id="57" dur="3000"/>
                                        <p:tgtEl>
                                          <p:spTgt spid="7"/>
                                        </p:tgtEl>
                                      </p:cBhvr>
                                    </p:animEffect>
                                  </p:childTnLst>
                                </p:cTn>
                              </p:par>
                            </p:childTnLst>
                          </p:cTn>
                        </p:par>
                        <p:par>
                          <p:cTn id="58" fill="hold">
                            <p:stCondLst>
                              <p:cond delay="13500"/>
                            </p:stCondLst>
                            <p:childTnLst>
                              <p:par>
                                <p:cTn id="59" presetID="53" presetClass="entr" presetSubtype="16" fill="hold" nodeType="afterEffect">
                                  <p:stCondLst>
                                    <p:cond delay="500"/>
                                  </p:stCondLst>
                                  <p:childTnLst>
                                    <p:set>
                                      <p:cBhvr>
                                        <p:cTn id="60" dur="1" fill="hold">
                                          <p:stCondLst>
                                            <p:cond delay="0"/>
                                          </p:stCondLst>
                                        </p:cTn>
                                        <p:tgtEl>
                                          <p:spTgt spid="2052"/>
                                        </p:tgtEl>
                                        <p:attrNameLst>
                                          <p:attrName>style.visibility</p:attrName>
                                        </p:attrNameLst>
                                      </p:cBhvr>
                                      <p:to>
                                        <p:strVal val="visible"/>
                                      </p:to>
                                    </p:set>
                                    <p:anim calcmode="lin" valueType="num">
                                      <p:cBhvr>
                                        <p:cTn id="61" dur="3000" fill="hold"/>
                                        <p:tgtEl>
                                          <p:spTgt spid="2052"/>
                                        </p:tgtEl>
                                        <p:attrNameLst>
                                          <p:attrName>ppt_w</p:attrName>
                                        </p:attrNameLst>
                                      </p:cBhvr>
                                      <p:tavLst>
                                        <p:tav tm="0">
                                          <p:val>
                                            <p:fltVal val="0"/>
                                          </p:val>
                                        </p:tav>
                                        <p:tav tm="100000">
                                          <p:val>
                                            <p:strVal val="#ppt_w"/>
                                          </p:val>
                                        </p:tav>
                                      </p:tavLst>
                                    </p:anim>
                                    <p:anim calcmode="lin" valueType="num">
                                      <p:cBhvr>
                                        <p:cTn id="62" dur="3000" fill="hold"/>
                                        <p:tgtEl>
                                          <p:spTgt spid="2052"/>
                                        </p:tgtEl>
                                        <p:attrNameLst>
                                          <p:attrName>ppt_h</p:attrName>
                                        </p:attrNameLst>
                                      </p:cBhvr>
                                      <p:tavLst>
                                        <p:tav tm="0">
                                          <p:val>
                                            <p:fltVal val="0"/>
                                          </p:val>
                                        </p:tav>
                                        <p:tav tm="100000">
                                          <p:val>
                                            <p:strVal val="#ppt_h"/>
                                          </p:val>
                                        </p:tav>
                                      </p:tavLst>
                                    </p:anim>
                                    <p:animEffect transition="in" filter="fade">
                                      <p:cBhvr>
                                        <p:cTn id="63" dur="3000"/>
                                        <p:tgtEl>
                                          <p:spTgt spid="2052"/>
                                        </p:tgtEl>
                                      </p:cBhvr>
                                    </p:animEffect>
                                  </p:childTnLst>
                                </p:cTn>
                              </p:par>
                              <p:par>
                                <p:cTn id="64" presetID="53" presetClass="entr" presetSubtype="16" fill="hold" nodeType="withEffect">
                                  <p:stCondLst>
                                    <p:cond delay="1000"/>
                                  </p:stCondLst>
                                  <p:childTnLst>
                                    <p:set>
                                      <p:cBhvr>
                                        <p:cTn id="65" dur="1" fill="hold">
                                          <p:stCondLst>
                                            <p:cond delay="0"/>
                                          </p:stCondLst>
                                        </p:cTn>
                                        <p:tgtEl>
                                          <p:spTgt spid="2053"/>
                                        </p:tgtEl>
                                        <p:attrNameLst>
                                          <p:attrName>style.visibility</p:attrName>
                                        </p:attrNameLst>
                                      </p:cBhvr>
                                      <p:to>
                                        <p:strVal val="visible"/>
                                      </p:to>
                                    </p:set>
                                    <p:anim calcmode="lin" valueType="num">
                                      <p:cBhvr>
                                        <p:cTn id="66" dur="3000" fill="hold"/>
                                        <p:tgtEl>
                                          <p:spTgt spid="2053"/>
                                        </p:tgtEl>
                                        <p:attrNameLst>
                                          <p:attrName>ppt_w</p:attrName>
                                        </p:attrNameLst>
                                      </p:cBhvr>
                                      <p:tavLst>
                                        <p:tav tm="0">
                                          <p:val>
                                            <p:fltVal val="0"/>
                                          </p:val>
                                        </p:tav>
                                        <p:tav tm="100000">
                                          <p:val>
                                            <p:strVal val="#ppt_w"/>
                                          </p:val>
                                        </p:tav>
                                      </p:tavLst>
                                    </p:anim>
                                    <p:anim calcmode="lin" valueType="num">
                                      <p:cBhvr>
                                        <p:cTn id="67" dur="3000" fill="hold"/>
                                        <p:tgtEl>
                                          <p:spTgt spid="2053"/>
                                        </p:tgtEl>
                                        <p:attrNameLst>
                                          <p:attrName>ppt_h</p:attrName>
                                        </p:attrNameLst>
                                      </p:cBhvr>
                                      <p:tavLst>
                                        <p:tav tm="0">
                                          <p:val>
                                            <p:fltVal val="0"/>
                                          </p:val>
                                        </p:tav>
                                        <p:tav tm="100000">
                                          <p:val>
                                            <p:strVal val="#ppt_h"/>
                                          </p:val>
                                        </p:tav>
                                      </p:tavLst>
                                    </p:anim>
                                    <p:animEffect transition="in" filter="fade">
                                      <p:cBhvr>
                                        <p:cTn id="68" dur="3000"/>
                                        <p:tgtEl>
                                          <p:spTgt spid="2053"/>
                                        </p:tgtEl>
                                      </p:cBhvr>
                                    </p:animEffect>
                                  </p:childTnLst>
                                </p:cTn>
                              </p:par>
                              <p:par>
                                <p:cTn id="69" presetID="53" presetClass="entr" presetSubtype="16" fill="hold" nodeType="withEffect">
                                  <p:stCondLst>
                                    <p:cond delay="1500"/>
                                  </p:stCondLst>
                                  <p:childTnLst>
                                    <p:set>
                                      <p:cBhvr>
                                        <p:cTn id="70" dur="1" fill="hold">
                                          <p:stCondLst>
                                            <p:cond delay="0"/>
                                          </p:stCondLst>
                                        </p:cTn>
                                        <p:tgtEl>
                                          <p:spTgt spid="8"/>
                                        </p:tgtEl>
                                        <p:attrNameLst>
                                          <p:attrName>style.visibility</p:attrName>
                                        </p:attrNameLst>
                                      </p:cBhvr>
                                      <p:to>
                                        <p:strVal val="visible"/>
                                      </p:to>
                                    </p:set>
                                    <p:anim calcmode="lin" valueType="num">
                                      <p:cBhvr>
                                        <p:cTn id="71" dur="3000" fill="hold"/>
                                        <p:tgtEl>
                                          <p:spTgt spid="8"/>
                                        </p:tgtEl>
                                        <p:attrNameLst>
                                          <p:attrName>ppt_w</p:attrName>
                                        </p:attrNameLst>
                                      </p:cBhvr>
                                      <p:tavLst>
                                        <p:tav tm="0">
                                          <p:val>
                                            <p:fltVal val="0"/>
                                          </p:val>
                                        </p:tav>
                                        <p:tav tm="100000">
                                          <p:val>
                                            <p:strVal val="#ppt_w"/>
                                          </p:val>
                                        </p:tav>
                                      </p:tavLst>
                                    </p:anim>
                                    <p:anim calcmode="lin" valueType="num">
                                      <p:cBhvr>
                                        <p:cTn id="72" dur="3000" fill="hold"/>
                                        <p:tgtEl>
                                          <p:spTgt spid="8"/>
                                        </p:tgtEl>
                                        <p:attrNameLst>
                                          <p:attrName>ppt_h</p:attrName>
                                        </p:attrNameLst>
                                      </p:cBhvr>
                                      <p:tavLst>
                                        <p:tav tm="0">
                                          <p:val>
                                            <p:fltVal val="0"/>
                                          </p:val>
                                        </p:tav>
                                        <p:tav tm="100000">
                                          <p:val>
                                            <p:strVal val="#ppt_h"/>
                                          </p:val>
                                        </p:tav>
                                      </p:tavLst>
                                    </p:anim>
                                    <p:animEffect transition="in" filter="fade">
                                      <p:cBhvr>
                                        <p:cTn id="7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058" y="4706168"/>
            <a:ext cx="2743200" cy="2057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0944" y="3657600"/>
            <a:ext cx="2743200" cy="2057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7484">
            <a:off x="7139228" y="2769232"/>
            <a:ext cx="2895600" cy="217170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35164">
            <a:off x="4069314" y="3758673"/>
            <a:ext cx="2157982" cy="279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5938" y="228600"/>
            <a:ext cx="11165020" cy="1329595"/>
          </a:xfrm>
        </p:spPr>
        <p:txBody>
          <a:bodyPr/>
          <a:lstStyle/>
          <a:p>
            <a:r>
              <a:rPr lang="en-US" dirty="0" smtClean="0">
                <a:solidFill>
                  <a:schemeClr val="bg1"/>
                </a:solidFill>
              </a:rPr>
              <a:t>Glasgow, August 1995: Intersection</a:t>
            </a:r>
            <a:br>
              <a:rPr lang="en-US" dirty="0" smtClean="0">
                <a:solidFill>
                  <a:schemeClr val="bg1"/>
                </a:solidFill>
              </a:rPr>
            </a:br>
            <a:r>
              <a:rPr lang="en-US" dirty="0" smtClean="0">
                <a:solidFill>
                  <a:schemeClr val="bg1"/>
                </a:solidFill>
              </a:rPr>
              <a:t>Project Close Out</a:t>
            </a:r>
            <a:endParaRPr lang="en-US" dirty="0">
              <a:solidFill>
                <a:schemeClr val="bg1"/>
              </a:solidFill>
            </a:endParaRPr>
          </a:p>
        </p:txBody>
      </p:sp>
      <p:sp>
        <p:nvSpPr>
          <p:cNvPr id="3" name="Text Placeholder 2"/>
          <p:cNvSpPr>
            <a:spLocks noGrp="1"/>
          </p:cNvSpPr>
          <p:nvPr>
            <p:ph type="body" sz="quarter" idx="10"/>
          </p:nvPr>
        </p:nvSpPr>
        <p:spPr>
          <a:xfrm>
            <a:off x="455612" y="1524000"/>
            <a:ext cx="6881944" cy="3397853"/>
          </a:xfrm>
        </p:spPr>
        <p:txBody>
          <a:bodyPr/>
          <a:lstStyle/>
          <a:p>
            <a:r>
              <a:rPr lang="en-US" dirty="0" smtClean="0"/>
              <a:t>Exhibit in the central hall throughout the four day World Science Fiction Convention</a:t>
            </a:r>
          </a:p>
          <a:p>
            <a:r>
              <a:rPr lang="en-US" dirty="0" smtClean="0"/>
              <a:t>Two hour presentation with speakers, video and Uther artifacts</a:t>
            </a:r>
          </a:p>
          <a:p>
            <a:r>
              <a:rPr lang="en-US" dirty="0" smtClean="0"/>
              <a:t>Web </a:t>
            </a:r>
            <a:r>
              <a:rPr lang="en-US" dirty="0"/>
              <a:t>Site </a:t>
            </a:r>
            <a:endParaRPr lang="en-US" dirty="0" smtClean="0"/>
          </a:p>
          <a:p>
            <a:r>
              <a:rPr lang="en-US" dirty="0" smtClean="0"/>
              <a:t>Mailing List</a:t>
            </a:r>
          </a:p>
        </p:txBody>
      </p:sp>
      <p:sp>
        <p:nvSpPr>
          <p:cNvPr id="5" name="TextBox 4"/>
          <p:cNvSpPr txBox="1"/>
          <p:nvPr/>
        </p:nvSpPr>
        <p:spPr>
          <a:xfrm>
            <a:off x="7431307" y="2540950"/>
            <a:ext cx="4738126" cy="646331"/>
          </a:xfrm>
          <a:prstGeom prst="rect">
            <a:avLst/>
          </a:prstGeom>
          <a:noFill/>
        </p:spPr>
        <p:txBody>
          <a:bodyPr wrap="square" rtlCol="0">
            <a:spAutoFit/>
          </a:bodyPr>
          <a:lstStyle/>
          <a:p>
            <a:pPr algn="r"/>
            <a:r>
              <a:rPr lang="en-US" dirty="0" err="1" smtClean="0">
                <a:solidFill>
                  <a:schemeClr val="bg1"/>
                </a:solidFill>
              </a:rPr>
              <a:t>Epona</a:t>
            </a:r>
            <a:r>
              <a:rPr lang="en-US" dirty="0" smtClean="0">
                <a:solidFill>
                  <a:schemeClr val="bg1"/>
                </a:solidFill>
              </a:rPr>
              <a:t> </a:t>
            </a:r>
            <a:r>
              <a:rPr lang="en-US" dirty="0" smtClean="0">
                <a:solidFill>
                  <a:schemeClr val="bg1"/>
                </a:solidFill>
              </a:rPr>
              <a:t>12” </a:t>
            </a:r>
            <a:r>
              <a:rPr lang="en-US" dirty="0" smtClean="0">
                <a:solidFill>
                  <a:schemeClr val="bg1"/>
                </a:solidFill>
              </a:rPr>
              <a:t>physical globe created by David Angus</a:t>
            </a:r>
          </a:p>
          <a:p>
            <a:pPr algn="r"/>
            <a:r>
              <a:rPr lang="en-US" dirty="0">
                <a:solidFill>
                  <a:schemeClr val="bg1"/>
                </a:solidFill>
              </a:rPr>
              <a:t>http://www.daplanets.co.uk/</a:t>
            </a:r>
            <a:endParaRPr lang="en-US" dirty="0" smtClean="0">
              <a:solidFill>
                <a:schemeClr val="bg1"/>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7612" y="152400"/>
            <a:ext cx="3252303" cy="24384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671" y="4876800"/>
            <a:ext cx="2514741" cy="1886056"/>
          </a:xfrm>
          <a:prstGeom prst="rect">
            <a:avLst/>
          </a:prstGeom>
        </p:spPr>
      </p:pic>
    </p:spTree>
    <p:extLst>
      <p:ext uri="{BB962C8B-B14F-4D97-AF65-F5344CB8AC3E}">
        <p14:creationId xmlns:p14="http://schemas.microsoft.com/office/powerpoint/2010/main" val="4059103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par>
                                <p:cTn id="9" presetID="3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 calcmode="lin" valueType="num">
                                      <p:cBhvr>
                                        <p:cTn id="13" dur="2000" fill="hold"/>
                                        <p:tgtEl>
                                          <p:spTgt spid="2"/>
                                        </p:tgtEl>
                                        <p:attrNameLst>
                                          <p:attrName>style.rotation</p:attrName>
                                        </p:attrNameLst>
                                      </p:cBhvr>
                                      <p:tavLst>
                                        <p:tav tm="0">
                                          <p:val>
                                            <p:fltVal val="90"/>
                                          </p:val>
                                        </p:tav>
                                        <p:tav tm="100000">
                                          <p:val>
                                            <p:fltVal val="0"/>
                                          </p:val>
                                        </p:tav>
                                      </p:tavLst>
                                    </p:anim>
                                    <p:animEffect transition="in" filter="fade">
                                      <p:cBhvr>
                                        <p:cTn id="14" dur="2000"/>
                                        <p:tgtEl>
                                          <p:spTgt spid="2"/>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3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000" fill="hold"/>
                                        <p:tgtEl>
                                          <p:spTgt spid="8"/>
                                        </p:tgtEl>
                                        <p:attrNameLst>
                                          <p:attrName>ppt_w</p:attrName>
                                        </p:attrNameLst>
                                      </p:cBhvr>
                                      <p:tavLst>
                                        <p:tav tm="0">
                                          <p:val>
                                            <p:fltVal val="0"/>
                                          </p:val>
                                        </p:tav>
                                        <p:tav tm="100000">
                                          <p:val>
                                            <p:strVal val="#ppt_w"/>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Effect transition="in" filter="fade">
                                      <p:cBhvr>
                                        <p:cTn id="24" dur="2000"/>
                                        <p:tgtEl>
                                          <p:spTgt spid="8"/>
                                        </p:tgtEl>
                                      </p:cBhvr>
                                    </p:animEffect>
                                  </p:childTnLst>
                                </p:cTn>
                              </p:par>
                            </p:childTnLst>
                          </p:cTn>
                        </p:par>
                        <p:par>
                          <p:cTn id="25" fill="hold">
                            <p:stCondLst>
                              <p:cond delay="5500"/>
                            </p:stCondLst>
                            <p:childTnLst>
                              <p:par>
                                <p:cTn id="26" presetID="53" presetClass="entr" presetSubtype="16"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fltVal val="0"/>
                                          </p:val>
                                        </p:tav>
                                        <p:tav tm="100000">
                                          <p:val>
                                            <p:strVal val="#ppt_w"/>
                                          </p:val>
                                        </p:tav>
                                      </p:tavLst>
                                    </p:anim>
                                    <p:anim calcmode="lin" valueType="num">
                                      <p:cBhvr>
                                        <p:cTn id="29" dur="2000" fill="hold"/>
                                        <p:tgtEl>
                                          <p:spTgt spid="9"/>
                                        </p:tgtEl>
                                        <p:attrNameLst>
                                          <p:attrName>ppt_h</p:attrName>
                                        </p:attrNameLst>
                                      </p:cBhvr>
                                      <p:tavLst>
                                        <p:tav tm="0">
                                          <p:val>
                                            <p:fltVal val="0"/>
                                          </p:val>
                                        </p:tav>
                                        <p:tav tm="100000">
                                          <p:val>
                                            <p:strVal val="#ppt_h"/>
                                          </p:val>
                                        </p:tav>
                                      </p:tavLst>
                                    </p:anim>
                                    <p:animEffect transition="in" filter="fade">
                                      <p:cBhvr>
                                        <p:cTn id="30" dur="2000"/>
                                        <p:tgtEl>
                                          <p:spTgt spid="9"/>
                                        </p:tgtEl>
                                      </p:cBhvr>
                                    </p:animEffect>
                                  </p:childTnLst>
                                </p:cTn>
                              </p:par>
                            </p:childTnLst>
                          </p:cTn>
                        </p:par>
                        <p:par>
                          <p:cTn id="31" fill="hold">
                            <p:stCondLst>
                              <p:cond delay="8000"/>
                            </p:stCondLst>
                            <p:childTnLst>
                              <p:par>
                                <p:cTn id="32" presetID="53" presetClass="entr" presetSubtype="16"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Effect transition="in" filter="fade">
                                      <p:cBhvr>
                                        <p:cTn id="36" dur="2000"/>
                                        <p:tgtEl>
                                          <p:spTgt spid="10"/>
                                        </p:tgtEl>
                                      </p:cBhvr>
                                    </p:animEffect>
                                  </p:childTnLst>
                                </p:cTn>
                              </p:par>
                            </p:childTnLst>
                          </p:cTn>
                        </p:par>
                        <p:par>
                          <p:cTn id="37" fill="hold">
                            <p:stCondLst>
                              <p:cond delay="10500"/>
                            </p:stCondLst>
                            <p:childTnLst>
                              <p:par>
                                <p:cTn id="38" presetID="42" presetClass="entr" presetSubtype="0" fill="hold" grpId="0" nodeType="afterEffect">
                                  <p:stCondLst>
                                    <p:cond delay="50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2000"/>
                            </p:stCondLst>
                            <p:childTnLst>
                              <p:par>
                                <p:cTn id="44" presetID="42" presetClass="entr" presetSubtype="0" fill="hold" grpId="0" nodeType="afterEffect">
                                  <p:stCondLst>
                                    <p:cond delay="50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1000"/>
                                        <p:tgtEl>
                                          <p:spTgt spid="3">
                                            <p:txEl>
                                              <p:pRg st="1" end="1"/>
                                            </p:txEl>
                                          </p:spTgt>
                                        </p:tgtEl>
                                      </p:cBhvr>
                                    </p:animEffect>
                                    <p:anim calcmode="lin" valueType="num">
                                      <p:cBhvr>
                                        <p:cTn id="4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13500"/>
                            </p:stCondLst>
                            <p:childTnLst>
                              <p:par>
                                <p:cTn id="50" presetID="42" presetClass="entr" presetSubtype="0" fill="hold" grpId="0" nodeType="afterEffect">
                                  <p:stCondLst>
                                    <p:cond delay="50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1000"/>
                                        <p:tgtEl>
                                          <p:spTgt spid="3">
                                            <p:txEl>
                                              <p:pRg st="2" end="2"/>
                                            </p:txEl>
                                          </p:spTgt>
                                        </p:tgtEl>
                                      </p:cBhvr>
                                    </p:animEffect>
                                    <p:anim calcmode="lin" valueType="num">
                                      <p:cBhvr>
                                        <p:cTn id="5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15000"/>
                            </p:stCondLst>
                            <p:childTnLst>
                              <p:par>
                                <p:cTn id="56" presetID="42" presetClass="entr" presetSubtype="0" fill="hold" grpId="0" nodeType="afterEffect">
                                  <p:stCondLst>
                                    <p:cond delay="50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61" presetID="53" presetClass="entr" presetSubtype="16" fill="hold" nodeType="withEffect">
                                  <p:stCondLst>
                                    <p:cond delay="500"/>
                                  </p:stCondLst>
                                  <p:childTnLst>
                                    <p:set>
                                      <p:cBhvr>
                                        <p:cTn id="62" dur="1" fill="hold">
                                          <p:stCondLst>
                                            <p:cond delay="0"/>
                                          </p:stCondLst>
                                        </p:cTn>
                                        <p:tgtEl>
                                          <p:spTgt spid="1026"/>
                                        </p:tgtEl>
                                        <p:attrNameLst>
                                          <p:attrName>style.visibility</p:attrName>
                                        </p:attrNameLst>
                                      </p:cBhvr>
                                      <p:to>
                                        <p:strVal val="visible"/>
                                      </p:to>
                                    </p:set>
                                    <p:anim calcmode="lin" valueType="num">
                                      <p:cBhvr>
                                        <p:cTn id="63" dur="2000" fill="hold"/>
                                        <p:tgtEl>
                                          <p:spTgt spid="1026"/>
                                        </p:tgtEl>
                                        <p:attrNameLst>
                                          <p:attrName>ppt_w</p:attrName>
                                        </p:attrNameLst>
                                      </p:cBhvr>
                                      <p:tavLst>
                                        <p:tav tm="0">
                                          <p:val>
                                            <p:fltVal val="0"/>
                                          </p:val>
                                        </p:tav>
                                        <p:tav tm="100000">
                                          <p:val>
                                            <p:strVal val="#ppt_w"/>
                                          </p:val>
                                        </p:tav>
                                      </p:tavLst>
                                    </p:anim>
                                    <p:anim calcmode="lin" valueType="num">
                                      <p:cBhvr>
                                        <p:cTn id="64" dur="2000" fill="hold"/>
                                        <p:tgtEl>
                                          <p:spTgt spid="1026"/>
                                        </p:tgtEl>
                                        <p:attrNameLst>
                                          <p:attrName>ppt_h</p:attrName>
                                        </p:attrNameLst>
                                      </p:cBhvr>
                                      <p:tavLst>
                                        <p:tav tm="0">
                                          <p:val>
                                            <p:fltVal val="0"/>
                                          </p:val>
                                        </p:tav>
                                        <p:tav tm="100000">
                                          <p:val>
                                            <p:strVal val="#ppt_h"/>
                                          </p:val>
                                        </p:tav>
                                      </p:tavLst>
                                    </p:anim>
                                    <p:animEffect transition="in" filter="fade">
                                      <p:cBhvr>
                                        <p:cTn id="65" dur="2000"/>
                                        <p:tgtEl>
                                          <p:spTgt spid="1026"/>
                                        </p:tgtEl>
                                      </p:cBhvr>
                                    </p:animEffect>
                                  </p:childTnLst>
                                </p:cTn>
                              </p:par>
                              <p:par>
                                <p:cTn id="66" presetID="53" presetClass="entr" presetSubtype="16" fill="hold" nodeType="withEffect">
                                  <p:stCondLst>
                                    <p:cond delay="1000"/>
                                  </p:stCondLst>
                                  <p:childTnLst>
                                    <p:set>
                                      <p:cBhvr>
                                        <p:cTn id="67" dur="1" fill="hold">
                                          <p:stCondLst>
                                            <p:cond delay="0"/>
                                          </p:stCondLst>
                                        </p:cTn>
                                        <p:tgtEl>
                                          <p:spTgt spid="11"/>
                                        </p:tgtEl>
                                        <p:attrNameLst>
                                          <p:attrName>style.visibility</p:attrName>
                                        </p:attrNameLst>
                                      </p:cBhvr>
                                      <p:to>
                                        <p:strVal val="visible"/>
                                      </p:to>
                                    </p:set>
                                    <p:anim calcmode="lin" valueType="num">
                                      <p:cBhvr>
                                        <p:cTn id="68" dur="3000" fill="hold"/>
                                        <p:tgtEl>
                                          <p:spTgt spid="11"/>
                                        </p:tgtEl>
                                        <p:attrNameLst>
                                          <p:attrName>ppt_w</p:attrName>
                                        </p:attrNameLst>
                                      </p:cBhvr>
                                      <p:tavLst>
                                        <p:tav tm="0">
                                          <p:val>
                                            <p:fltVal val="0"/>
                                          </p:val>
                                        </p:tav>
                                        <p:tav tm="100000">
                                          <p:val>
                                            <p:strVal val="#ppt_w"/>
                                          </p:val>
                                        </p:tav>
                                      </p:tavLst>
                                    </p:anim>
                                    <p:anim calcmode="lin" valueType="num">
                                      <p:cBhvr>
                                        <p:cTn id="69" dur="3000" fill="hold"/>
                                        <p:tgtEl>
                                          <p:spTgt spid="11"/>
                                        </p:tgtEl>
                                        <p:attrNameLst>
                                          <p:attrName>ppt_h</p:attrName>
                                        </p:attrNameLst>
                                      </p:cBhvr>
                                      <p:tavLst>
                                        <p:tav tm="0">
                                          <p:val>
                                            <p:fltVal val="0"/>
                                          </p:val>
                                        </p:tav>
                                        <p:tav tm="100000">
                                          <p:val>
                                            <p:strVal val="#ppt_h"/>
                                          </p:val>
                                        </p:tav>
                                      </p:tavLst>
                                    </p:anim>
                                    <p:animEffect transition="in" filter="fade">
                                      <p:cBhvr>
                                        <p:cTn id="7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74085">
            <a:off x="390098" y="4000776"/>
            <a:ext cx="3121152" cy="2496312"/>
          </a:xfrm>
          <a:prstGeom prst="rect">
            <a:avLst/>
          </a:prstGeom>
        </p:spPr>
      </p:pic>
      <p:sp>
        <p:nvSpPr>
          <p:cNvPr id="2" name="Title 1"/>
          <p:cNvSpPr>
            <a:spLocks noGrp="1"/>
          </p:cNvSpPr>
          <p:nvPr>
            <p:ph type="title"/>
          </p:nvPr>
        </p:nvSpPr>
        <p:spPr/>
        <p:txBody>
          <a:bodyPr/>
          <a:lstStyle/>
          <a:p>
            <a:r>
              <a:rPr lang="en-US" dirty="0" smtClean="0"/>
              <a:t>Project Close-out: Publication</a:t>
            </a:r>
            <a:endParaRPr lang="en-US" dirty="0"/>
          </a:p>
        </p:txBody>
      </p:sp>
      <p:sp>
        <p:nvSpPr>
          <p:cNvPr id="3" name="Text Placeholder 2"/>
          <p:cNvSpPr>
            <a:spLocks noGrp="1"/>
          </p:cNvSpPr>
          <p:nvPr>
            <p:ph type="body" sz="quarter" idx="10"/>
          </p:nvPr>
        </p:nvSpPr>
        <p:spPr>
          <a:xfrm>
            <a:off x="507868" y="838201"/>
            <a:ext cx="8405944" cy="3320909"/>
          </a:xfrm>
        </p:spPr>
        <p:txBody>
          <a:bodyPr/>
          <a:lstStyle/>
          <a:p>
            <a:r>
              <a:rPr lang="en-US" sz="3000" dirty="0" smtClean="0"/>
              <a:t>Epona stories in Analog Science Fiction and Fact:</a:t>
            </a:r>
            <a:endParaRPr lang="en-US" sz="3000" dirty="0"/>
          </a:p>
          <a:p>
            <a:pPr lvl="1"/>
            <a:r>
              <a:rPr lang="en-US" dirty="0"/>
              <a:t>Nov. </a:t>
            </a:r>
            <a:r>
              <a:rPr lang="en-US" dirty="0" smtClean="0"/>
              <a:t>1996</a:t>
            </a:r>
          </a:p>
          <a:p>
            <a:pPr lvl="2"/>
            <a:r>
              <a:rPr lang="en-US" dirty="0" smtClean="0"/>
              <a:t>details </a:t>
            </a:r>
            <a:r>
              <a:rPr lang="en-US" dirty="0"/>
              <a:t>on Epona in a special fact feature by Wolf Read </a:t>
            </a:r>
            <a:endParaRPr lang="en-US" dirty="0" smtClean="0"/>
          </a:p>
          <a:p>
            <a:pPr lvl="2"/>
            <a:r>
              <a:rPr lang="en-US" dirty="0" smtClean="0"/>
              <a:t>and </a:t>
            </a:r>
            <a:r>
              <a:rPr lang="en-US" dirty="0"/>
              <a:t>a novella, “Fugue on a Sunken Continent,” by G. David Nordley.</a:t>
            </a:r>
          </a:p>
          <a:p>
            <a:pPr lvl="1"/>
            <a:r>
              <a:rPr lang="en-US" sz="2200" dirty="0"/>
              <a:t>Nov. 1998 – a novelette by Wolf Read, “Duel for a Dracowolf.”</a:t>
            </a:r>
          </a:p>
          <a:p>
            <a:pPr lvl="1"/>
            <a:r>
              <a:rPr lang="en-US" sz="2200" dirty="0"/>
              <a:t>Feb. 2001 – a novelette by Wolf Read, “Mirka’s Wings.”</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1412" y="152400"/>
            <a:ext cx="3075432" cy="44418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012" y="4191000"/>
            <a:ext cx="3121152" cy="23378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73696">
            <a:off x="8573331" y="3832111"/>
            <a:ext cx="3325603" cy="244548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02562">
            <a:off x="2752002" y="4117848"/>
            <a:ext cx="3121152" cy="2484120"/>
          </a:xfrm>
          <a:prstGeom prst="rect">
            <a:avLst/>
          </a:prstGeom>
        </p:spPr>
      </p:pic>
    </p:spTree>
    <p:extLst>
      <p:ext uri="{BB962C8B-B14F-4D97-AF65-F5344CB8AC3E}">
        <p14:creationId xmlns:p14="http://schemas.microsoft.com/office/powerpoint/2010/main" val="115341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 calcmode="lin" valueType="num">
                                      <p:cBhvr>
                                        <p:cTn id="13" dur="2000" fill="hold"/>
                                        <p:tgtEl>
                                          <p:spTgt spid="2"/>
                                        </p:tgtEl>
                                        <p:attrNameLst>
                                          <p:attrName>style.rotation</p:attrName>
                                        </p:attrNameLst>
                                      </p:cBhvr>
                                      <p:tavLst>
                                        <p:tav tm="0">
                                          <p:val>
                                            <p:fltVal val="90"/>
                                          </p:val>
                                        </p:tav>
                                        <p:tav tm="100000">
                                          <p:val>
                                            <p:fltVal val="0"/>
                                          </p:val>
                                        </p:tav>
                                      </p:tavLst>
                                    </p:anim>
                                    <p:animEffect transition="in" filter="fade">
                                      <p:cBhvr>
                                        <p:cTn id="14" dur="2000"/>
                                        <p:tgtEl>
                                          <p:spTgt spid="2"/>
                                        </p:tgtEl>
                                      </p:cBhvr>
                                    </p:animEffect>
                                  </p:childTnLst>
                                </p:cTn>
                              </p:par>
                              <p:par>
                                <p:cTn id="15" presetID="45" presetClass="entr" presetSubtype="0" fill="hold" nodeType="withEffect">
                                  <p:stCondLst>
                                    <p:cond delay="3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anim calcmode="lin" valueType="num">
                                      <p:cBhvr>
                                        <p:cTn id="2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42" presetClass="entr" presetSubtype="0"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42"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3000"/>
                                        <p:tgtEl>
                                          <p:spTgt spid="3">
                                            <p:txEl>
                                              <p:pRg st="3" end="3"/>
                                            </p:txEl>
                                          </p:spTgt>
                                        </p:tgtEl>
                                      </p:cBhvr>
                                    </p:animEffect>
                                    <p:anim calcmode="lin" valueType="num">
                                      <p:cBhvr>
                                        <p:cTn id="4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3000" fill="hold"/>
                                        <p:tgtEl>
                                          <p:spTgt spid="3">
                                            <p:txEl>
                                              <p:pRg st="3" end="3"/>
                                            </p:txEl>
                                          </p:spTgt>
                                        </p:tgtEl>
                                        <p:attrNameLst>
                                          <p:attrName>ppt_y</p:attrName>
                                        </p:attrNameLst>
                                      </p:cBhvr>
                                      <p:tavLst>
                                        <p:tav tm="0">
                                          <p:val>
                                            <p:strVal val="#ppt_y+.1"/>
                                          </p:val>
                                        </p:tav>
                                        <p:tav tm="100000">
                                          <p:val>
                                            <p:strVal val="#ppt_y"/>
                                          </p:val>
                                        </p:tav>
                                      </p:tavLst>
                                    </p:anim>
                                  </p:childTnLst>
                                </p:cTn>
                              </p:par>
                              <p:par>
                                <p:cTn id="44" presetID="53" presetClass="entr" presetSubtype="16"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2000" fill="hold"/>
                                        <p:tgtEl>
                                          <p:spTgt spid="9"/>
                                        </p:tgtEl>
                                        <p:attrNameLst>
                                          <p:attrName>ppt_w</p:attrName>
                                        </p:attrNameLst>
                                      </p:cBhvr>
                                      <p:tavLst>
                                        <p:tav tm="0">
                                          <p:val>
                                            <p:fltVal val="0"/>
                                          </p:val>
                                        </p:tav>
                                        <p:tav tm="100000">
                                          <p:val>
                                            <p:strVal val="#ppt_w"/>
                                          </p:val>
                                        </p:tav>
                                      </p:tavLst>
                                    </p:anim>
                                    <p:anim calcmode="lin" valueType="num">
                                      <p:cBhvr>
                                        <p:cTn id="47" dur="2000" fill="hold"/>
                                        <p:tgtEl>
                                          <p:spTgt spid="9"/>
                                        </p:tgtEl>
                                        <p:attrNameLst>
                                          <p:attrName>ppt_h</p:attrName>
                                        </p:attrNameLst>
                                      </p:cBhvr>
                                      <p:tavLst>
                                        <p:tav tm="0">
                                          <p:val>
                                            <p:fltVal val="0"/>
                                          </p:val>
                                        </p:tav>
                                        <p:tav tm="100000">
                                          <p:val>
                                            <p:strVal val="#ppt_h"/>
                                          </p:val>
                                        </p:tav>
                                      </p:tavLst>
                                    </p:anim>
                                    <p:animEffect transition="in" filter="fade">
                                      <p:cBhvr>
                                        <p:cTn id="48" dur="2000"/>
                                        <p:tgtEl>
                                          <p:spTgt spid="9"/>
                                        </p:tgtEl>
                                      </p:cBhvr>
                                    </p:animEffect>
                                  </p:childTnLst>
                                </p:cTn>
                              </p:par>
                            </p:childTnLst>
                          </p:cTn>
                        </p:par>
                        <p:par>
                          <p:cTn id="49" fill="hold">
                            <p:stCondLst>
                              <p:cond delay="12000"/>
                            </p:stCondLst>
                            <p:childTnLst>
                              <p:par>
                                <p:cTn id="50" presetID="42"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3000"/>
                                        <p:tgtEl>
                                          <p:spTgt spid="3">
                                            <p:txEl>
                                              <p:pRg st="4" end="4"/>
                                            </p:txEl>
                                          </p:spTgt>
                                        </p:tgtEl>
                                      </p:cBhvr>
                                    </p:animEffect>
                                    <p:anim calcmode="lin" valueType="num">
                                      <p:cBhvr>
                                        <p:cTn id="5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150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000" fill="hold"/>
                                        <p:tgtEl>
                                          <p:spTgt spid="11"/>
                                        </p:tgtEl>
                                        <p:attrNameLst>
                                          <p:attrName>ppt_w</p:attrName>
                                        </p:attrNameLst>
                                      </p:cBhvr>
                                      <p:tavLst>
                                        <p:tav tm="0">
                                          <p:val>
                                            <p:fltVal val="0"/>
                                          </p:val>
                                        </p:tav>
                                        <p:tav tm="100000">
                                          <p:val>
                                            <p:strVal val="#ppt_w"/>
                                          </p:val>
                                        </p:tav>
                                      </p:tavLst>
                                    </p:anim>
                                    <p:anim calcmode="lin" valueType="num">
                                      <p:cBhvr>
                                        <p:cTn id="59" dur="2000" fill="hold"/>
                                        <p:tgtEl>
                                          <p:spTgt spid="11"/>
                                        </p:tgtEl>
                                        <p:attrNameLst>
                                          <p:attrName>ppt_h</p:attrName>
                                        </p:attrNameLst>
                                      </p:cBhvr>
                                      <p:tavLst>
                                        <p:tav tm="0">
                                          <p:val>
                                            <p:fltVal val="0"/>
                                          </p:val>
                                        </p:tav>
                                        <p:tav tm="100000">
                                          <p:val>
                                            <p:strVal val="#ppt_h"/>
                                          </p:val>
                                        </p:tav>
                                      </p:tavLst>
                                    </p:anim>
                                    <p:animEffect transition="in" filter="fade">
                                      <p:cBhvr>
                                        <p:cTn id="60" dur="2000"/>
                                        <p:tgtEl>
                                          <p:spTgt spid="11"/>
                                        </p:tgtEl>
                                      </p:cBhvr>
                                    </p:animEffect>
                                  </p:childTnLst>
                                </p:cTn>
                              </p:par>
                            </p:childTnLst>
                          </p:cTn>
                        </p:par>
                        <p:par>
                          <p:cTn id="61" fill="hold">
                            <p:stCondLst>
                              <p:cond delay="17000"/>
                            </p:stCondLst>
                            <p:childTnLst>
                              <p:par>
                                <p:cTn id="62" presetID="42" presetClass="entr" presetSubtype="0" fill="hold" grpId="0" nodeType="after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3000"/>
                                        <p:tgtEl>
                                          <p:spTgt spid="3">
                                            <p:txEl>
                                              <p:pRg st="5" end="5"/>
                                            </p:txEl>
                                          </p:spTgt>
                                        </p:tgtEl>
                                      </p:cBhvr>
                                    </p:animEffect>
                                    <p:anim calcmode="lin" valueType="num">
                                      <p:cBhvr>
                                        <p:cTn id="65"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6"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67" fill="hold">
                            <p:stCondLst>
                              <p:cond delay="2000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2000" fill="hold"/>
                                        <p:tgtEl>
                                          <p:spTgt spid="12"/>
                                        </p:tgtEl>
                                        <p:attrNameLst>
                                          <p:attrName>ppt_w</p:attrName>
                                        </p:attrNameLst>
                                      </p:cBhvr>
                                      <p:tavLst>
                                        <p:tav tm="0">
                                          <p:val>
                                            <p:fltVal val="0"/>
                                          </p:val>
                                        </p:tav>
                                        <p:tav tm="100000">
                                          <p:val>
                                            <p:strVal val="#ppt_w"/>
                                          </p:val>
                                        </p:tav>
                                      </p:tavLst>
                                    </p:anim>
                                    <p:anim calcmode="lin" valueType="num">
                                      <p:cBhvr>
                                        <p:cTn id="71" dur="2000" fill="hold"/>
                                        <p:tgtEl>
                                          <p:spTgt spid="12"/>
                                        </p:tgtEl>
                                        <p:attrNameLst>
                                          <p:attrName>ppt_h</p:attrName>
                                        </p:attrNameLst>
                                      </p:cBhvr>
                                      <p:tavLst>
                                        <p:tav tm="0">
                                          <p:val>
                                            <p:fltVal val="0"/>
                                          </p:val>
                                        </p:tav>
                                        <p:tav tm="100000">
                                          <p:val>
                                            <p:strVal val="#ppt_h"/>
                                          </p:val>
                                        </p:tav>
                                      </p:tavLst>
                                    </p:anim>
                                    <p:animEffect transition="in" filter="fade">
                                      <p:cBhvr>
                                        <p:cTn id="7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222" y="228600"/>
            <a:ext cx="3838185" cy="5086685"/>
          </a:xfrm>
          <a:prstGeom prst="rect">
            <a:avLst/>
          </a:prstGeom>
          <a:noFill/>
          <a:ln>
            <a:noFill/>
          </a:ln>
          <a:effectLst>
            <a:glow rad="127000">
              <a:schemeClr val="accent1"/>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60412" y="914400"/>
            <a:ext cx="9324523" cy="1523494"/>
          </a:xfrm>
        </p:spPr>
        <p:txBody>
          <a:bodyPr/>
          <a:lstStyle/>
          <a:p>
            <a:r>
              <a:rPr lang="en-US" sz="4000" dirty="0" smtClean="0">
                <a:solidFill>
                  <a:schemeClr val="bg2"/>
                </a:solidFill>
                <a:hlinkClick r:id="rId4" action="ppaction://hlinkfile"/>
              </a:rPr>
              <a:t>Epona Reconnaissance Flight</a:t>
            </a:r>
            <a:endParaRPr lang="en-US" sz="4000" dirty="0">
              <a:solidFill>
                <a:schemeClr val="bg2"/>
              </a:solidFill>
            </a:endParaRPr>
          </a:p>
        </p:txBody>
      </p:sp>
      <p:sp>
        <p:nvSpPr>
          <p:cNvPr id="4" name="Text Placeholder 3"/>
          <p:cNvSpPr>
            <a:spLocks noGrp="1"/>
          </p:cNvSpPr>
          <p:nvPr>
            <p:ph type="body" sz="quarter" idx="10"/>
          </p:nvPr>
        </p:nvSpPr>
        <p:spPr/>
        <p:txBody>
          <a:bodyPr/>
          <a:lstStyle/>
          <a:p>
            <a:r>
              <a:rPr dirty="0" smtClean="0"/>
              <a:t>video</a:t>
            </a:r>
            <a:endParaRPr lang="en-US" dirty="0"/>
          </a:p>
        </p:txBody>
      </p:sp>
      <p:sp>
        <p:nvSpPr>
          <p:cNvPr id="3" name="TextBox 2"/>
          <p:cNvSpPr txBox="1"/>
          <p:nvPr/>
        </p:nvSpPr>
        <p:spPr>
          <a:xfrm>
            <a:off x="836612" y="2286000"/>
            <a:ext cx="5638800" cy="3108543"/>
          </a:xfrm>
          <a:prstGeom prst="rect">
            <a:avLst/>
          </a:prstGeom>
          <a:noFill/>
        </p:spPr>
        <p:txBody>
          <a:bodyPr wrap="square" rtlCol="0">
            <a:spAutoFit/>
          </a:bodyPr>
          <a:lstStyle/>
          <a:p>
            <a:r>
              <a:rPr lang="en-US" sz="2000" b="1" dirty="0" smtClean="0">
                <a:solidFill>
                  <a:schemeClr val="bg1"/>
                </a:solidFill>
              </a:rPr>
              <a:t>Video created by Steven Hanly and Gert van Dijk</a:t>
            </a:r>
          </a:p>
          <a:p>
            <a:endParaRPr lang="en-US" sz="2000" b="1" dirty="0">
              <a:solidFill>
                <a:schemeClr val="bg1"/>
              </a:solidFill>
            </a:endParaRPr>
          </a:p>
          <a:p>
            <a:r>
              <a:rPr lang="en-US" sz="2000" b="1" dirty="0" smtClean="0">
                <a:solidFill>
                  <a:schemeClr val="bg1"/>
                </a:solidFill>
              </a:rPr>
              <a:t>Digital artwork in this presentation by Steven Hanly</a:t>
            </a:r>
          </a:p>
          <a:p>
            <a:endParaRPr lang="en-US" sz="2000" b="1" dirty="0" smtClean="0">
              <a:solidFill>
                <a:schemeClr val="bg1"/>
              </a:solidFill>
            </a:endParaRPr>
          </a:p>
          <a:p>
            <a:r>
              <a:rPr lang="en-US" sz="2000" b="1" dirty="0" smtClean="0">
                <a:solidFill>
                  <a:schemeClr val="bg1"/>
                </a:solidFill>
              </a:rPr>
              <a:t>Additional artwork by Wolf Read</a:t>
            </a:r>
          </a:p>
          <a:p>
            <a:endParaRPr lang="en-US" sz="2000" b="1" dirty="0" smtClean="0">
              <a:solidFill>
                <a:schemeClr val="bg1"/>
              </a:solidFill>
            </a:endParaRPr>
          </a:p>
          <a:p>
            <a:r>
              <a:rPr lang="en-US" sz="2000" b="1" dirty="0" smtClean="0">
                <a:solidFill>
                  <a:schemeClr val="bg1"/>
                </a:solidFill>
              </a:rPr>
              <a:t>You can view more of Epona’s early development at: </a:t>
            </a:r>
            <a:r>
              <a:rPr lang="en-US" sz="2000" b="1" dirty="0" smtClean="0">
                <a:solidFill>
                  <a:schemeClr val="bg1"/>
                </a:solidFill>
                <a:hlinkClick r:id="rId5"/>
              </a:rPr>
              <a:t>www.eponaproject.com</a:t>
            </a:r>
            <a:endParaRPr lang="en-US" sz="2000" b="1" dirty="0" smtClean="0">
              <a:solidFill>
                <a:schemeClr val="bg1"/>
              </a:solidFill>
            </a:endParaRPr>
          </a:p>
          <a:p>
            <a:endParaRPr lang="en-US" dirty="0" smtClean="0">
              <a:solidFill>
                <a:schemeClr val="bg1"/>
              </a:solidFill>
            </a:endParaRPr>
          </a:p>
          <a:p>
            <a:endParaRPr lang="en-US"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329595"/>
          </a:xfrm>
        </p:spPr>
        <p:txBody>
          <a:bodyPr/>
          <a:lstStyle/>
          <a:p>
            <a:r>
              <a:rPr lang="en-US" dirty="0" smtClean="0"/>
              <a:t>An Exoplanetary World building Project</a:t>
            </a:r>
            <a:br>
              <a:rPr lang="en-US" dirty="0" smtClean="0"/>
            </a:br>
            <a:r>
              <a:rPr lang="en-US" dirty="0"/>
              <a:t>	</a:t>
            </a:r>
            <a:r>
              <a:rPr lang="en-US" dirty="0" smtClean="0"/>
              <a:t>Management Life Cycle</a:t>
            </a:r>
            <a:endParaRPr lang="en-US" dirty="0"/>
          </a:p>
        </p:txBody>
      </p:sp>
      <p:sp>
        <p:nvSpPr>
          <p:cNvPr id="3" name="Text Placeholder 2"/>
          <p:cNvSpPr>
            <a:spLocks noGrp="1"/>
          </p:cNvSpPr>
          <p:nvPr>
            <p:ph type="body" sz="quarter" idx="10"/>
          </p:nvPr>
        </p:nvSpPr>
        <p:spPr>
          <a:xfrm>
            <a:off x="531812" y="1676400"/>
            <a:ext cx="11173090" cy="4776692"/>
          </a:xfrm>
        </p:spPr>
        <p:txBody>
          <a:bodyPr/>
          <a:lstStyle/>
          <a:p>
            <a:r>
              <a:rPr lang="en-US" dirty="0" smtClean="0"/>
              <a:t>Initiation: Contact: Cultures of the Imagination Conference</a:t>
            </a:r>
          </a:p>
          <a:p>
            <a:r>
              <a:rPr lang="en-US" dirty="0" smtClean="0"/>
              <a:t>Planning: A Solar System for 82 Eridani</a:t>
            </a:r>
          </a:p>
          <a:p>
            <a:r>
              <a:rPr lang="en-US" dirty="0" smtClean="0"/>
              <a:t>Planning: Conference developments</a:t>
            </a:r>
          </a:p>
          <a:p>
            <a:r>
              <a:rPr lang="en-US" dirty="0" smtClean="0"/>
              <a:t>Execution: How </a:t>
            </a:r>
            <a:r>
              <a:rPr lang="en-US" dirty="0"/>
              <a:t>to sustain </a:t>
            </a:r>
            <a:r>
              <a:rPr lang="en-US" dirty="0" smtClean="0"/>
              <a:t>development after the Conference</a:t>
            </a:r>
          </a:p>
          <a:p>
            <a:r>
              <a:rPr lang="en-US" dirty="0" smtClean="0"/>
              <a:t>Execution and Monitoring: Newsletters for participants</a:t>
            </a:r>
            <a:endParaRPr lang="en-US" dirty="0"/>
          </a:p>
          <a:p>
            <a:r>
              <a:rPr lang="en-US" dirty="0" smtClean="0"/>
              <a:t>Execution: Second Contact Conference</a:t>
            </a:r>
          </a:p>
          <a:p>
            <a:r>
              <a:rPr lang="en-US" dirty="0" smtClean="0"/>
              <a:t>Execution: Second year developments and Third Conference</a:t>
            </a:r>
          </a:p>
          <a:p>
            <a:r>
              <a:rPr lang="en-US" dirty="0" smtClean="0"/>
              <a:t>Close-Out: World Science Fiction Presentation &amp; Publication</a:t>
            </a:r>
          </a:p>
          <a:p>
            <a:r>
              <a:rPr lang="en-US" dirty="0" smtClean="0"/>
              <a:t>Video &amp; Web site</a:t>
            </a:r>
            <a:endParaRPr lang="en-US" dirty="0"/>
          </a:p>
        </p:txBody>
      </p:sp>
    </p:spTree>
    <p:extLst>
      <p:ext uri="{BB962C8B-B14F-4D97-AF65-F5344CB8AC3E}">
        <p14:creationId xmlns:p14="http://schemas.microsoft.com/office/powerpoint/2010/main" val="1211914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2" presetClass="entr" presetSubtype="4" fill="hold" grpId="0" nodeType="after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2" presetClass="entr" presetSubtype="4" fill="hold" grpId="0" nodeType="afterEffect">
                                  <p:stCondLst>
                                    <p:cond delay="50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6500"/>
                            </p:stCondLst>
                            <p:childTnLst>
                              <p:par>
                                <p:cTn id="29" presetID="2" presetClass="entr" presetSubtype="4" fill="hold" grpId="0"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8000"/>
                            </p:stCondLst>
                            <p:childTnLst>
                              <p:par>
                                <p:cTn id="34" presetID="2" presetClass="entr" presetSubtype="4" fill="hold" grpId="0" nodeType="afterEffect">
                                  <p:stCondLst>
                                    <p:cond delay="50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9500"/>
                            </p:stCondLst>
                            <p:childTnLst>
                              <p:par>
                                <p:cTn id="39" presetID="2" presetClass="entr" presetSubtype="4" fill="hold" grpId="0" nodeType="afterEffect">
                                  <p:stCondLst>
                                    <p:cond delay="50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1000"/>
                            </p:stCondLst>
                            <p:childTnLst>
                              <p:par>
                                <p:cTn id="44" presetID="2" presetClass="entr" presetSubtype="4" fill="hold" grpId="0" nodeType="afterEffect">
                                  <p:stCondLst>
                                    <p:cond delay="50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2500"/>
                            </p:stCondLst>
                            <p:childTnLst>
                              <p:par>
                                <p:cTn id="49" presetID="2" presetClass="entr" presetSubtype="4" fill="hold" grpId="0" nodeType="afterEffect">
                                  <p:stCondLst>
                                    <p:cond delay="50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dvAuto="5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2362200"/>
            <a:ext cx="1066800" cy="1600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7368">
            <a:off x="8981838" y="2161366"/>
            <a:ext cx="1865561" cy="1255666"/>
          </a:xfrm>
          <a:prstGeom prst="rect">
            <a:avLst/>
          </a:prstGeom>
        </p:spPr>
      </p:pic>
      <p:sp>
        <p:nvSpPr>
          <p:cNvPr id="2" name="Title 1"/>
          <p:cNvSpPr>
            <a:spLocks noGrp="1"/>
          </p:cNvSpPr>
          <p:nvPr>
            <p:ph type="title"/>
          </p:nvPr>
        </p:nvSpPr>
        <p:spPr>
          <a:xfrm>
            <a:off x="515938" y="228600"/>
            <a:ext cx="11165020" cy="664797"/>
          </a:xfrm>
        </p:spPr>
        <p:txBody>
          <a:bodyPr/>
          <a:lstStyle/>
          <a:p>
            <a:r>
              <a:rPr lang="en-US" dirty="0" smtClean="0"/>
              <a:t>Contact: Cultures of the Imagination</a:t>
            </a:r>
            <a:endParaRPr lang="en-US" dirty="0"/>
          </a:p>
        </p:txBody>
      </p:sp>
      <p:sp>
        <p:nvSpPr>
          <p:cNvPr id="3" name="Text Placeholder 2"/>
          <p:cNvSpPr>
            <a:spLocks noGrp="1"/>
          </p:cNvSpPr>
          <p:nvPr>
            <p:ph type="body" sz="quarter" idx="10"/>
          </p:nvPr>
        </p:nvSpPr>
        <p:spPr>
          <a:xfrm>
            <a:off x="379412" y="1219200"/>
            <a:ext cx="8839200" cy="5105400"/>
          </a:xfrm>
        </p:spPr>
        <p:txBody>
          <a:bodyPr/>
          <a:lstStyle/>
          <a:p>
            <a:r>
              <a:rPr lang="en-US" dirty="0" smtClean="0"/>
              <a:t>“Cultures </a:t>
            </a:r>
            <a:r>
              <a:rPr lang="en-US" dirty="0"/>
              <a:t>Of The Imagination is an experiment in creation -- participants design an integrated world, alien and its way of life, and simulate contact with a future human society</a:t>
            </a:r>
            <a:r>
              <a:rPr lang="en-US" dirty="0" smtClean="0"/>
              <a:t>.” – Jim Funaro, Founder</a:t>
            </a:r>
          </a:p>
          <a:p>
            <a:r>
              <a:rPr lang="en-US" dirty="0"/>
              <a:t>A tradition of building alien worlds and sentient species </a:t>
            </a:r>
          </a:p>
          <a:p>
            <a:pPr lvl="1"/>
            <a:r>
              <a:rPr lang="en-US" dirty="0"/>
              <a:t>1</a:t>
            </a:r>
            <a:r>
              <a:rPr lang="en-US" baseline="30000" dirty="0"/>
              <a:t>st</a:t>
            </a:r>
            <a:r>
              <a:rPr lang="en-US" dirty="0"/>
              <a:t> Conference – April 1983 - now in its 29</a:t>
            </a:r>
            <a:r>
              <a:rPr lang="en-US" baseline="30000" dirty="0"/>
              <a:t>th</a:t>
            </a:r>
            <a:r>
              <a:rPr lang="en-US" dirty="0"/>
              <a:t> year</a:t>
            </a:r>
            <a:endParaRPr lang="en-US" dirty="0">
              <a:hlinkClick r:id="rId4"/>
            </a:endParaRPr>
          </a:p>
          <a:p>
            <a:pPr lvl="1"/>
            <a:r>
              <a:rPr lang="en-US" dirty="0">
                <a:hlinkClick r:id="rId4"/>
              </a:rPr>
              <a:t>http://contact-conference.com/</a:t>
            </a:r>
            <a:endParaRPr lang="en-US" dirty="0"/>
          </a:p>
          <a:p>
            <a:r>
              <a:rPr lang="en-US" dirty="0" smtClean="0"/>
              <a:t>Two teams, an Alien Team and a Human Team, work independently to create future scenarios that lead to an eventual “Contact.”</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1012" y="381000"/>
            <a:ext cx="2058439" cy="883639"/>
          </a:xfrm>
          <a:prstGeom prst="rect">
            <a:avLst/>
          </a:prstGeom>
          <a:effectLst>
            <a:reflection blurRad="6350" stA="50000" endA="300" endPos="90000" dir="5400000" sy="-100000" algn="bl" rotWithShape="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545" y="3505200"/>
            <a:ext cx="2514600" cy="16764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1012" y="5029200"/>
            <a:ext cx="2149281" cy="1432854"/>
          </a:xfrm>
          <a:prstGeom prst="rect">
            <a:avLst/>
          </a:prstGeom>
        </p:spPr>
      </p:pic>
    </p:spTree>
    <p:extLst>
      <p:ext uri="{BB962C8B-B14F-4D97-AF65-F5344CB8AC3E}">
        <p14:creationId xmlns:p14="http://schemas.microsoft.com/office/powerpoint/2010/main" val="3758063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1000"/>
                                        <p:tgtEl>
                                          <p:spTgt spid="3">
                                            <p:txEl>
                                              <p:pRg st="0" end="0"/>
                                            </p:txEl>
                                          </p:spTgt>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1000"/>
                                        <p:tgtEl>
                                          <p:spTgt spid="3">
                                            <p:txEl>
                                              <p:pRg st="1" end="1"/>
                                            </p:txEl>
                                          </p:spTgt>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4000"/>
                            </p:stCondLst>
                            <p:childTnLst>
                              <p:par>
                                <p:cTn id="32" presetID="14" presetClass="entr" presetSubtype="1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1000"/>
                                        <p:tgtEl>
                                          <p:spTgt spid="3">
                                            <p:txEl>
                                              <p:pRg st="2" end="2"/>
                                            </p:txEl>
                                          </p:spTgt>
                                        </p:tgtEl>
                                      </p:cBhvr>
                                    </p:animEffect>
                                  </p:childTnLst>
                                </p:cTn>
                              </p:par>
                            </p:childTnLst>
                          </p:cTn>
                        </p:par>
                        <p:par>
                          <p:cTn id="35" fill="hold">
                            <p:stCondLst>
                              <p:cond delay="5000"/>
                            </p:stCondLst>
                            <p:childTnLst>
                              <p:par>
                                <p:cTn id="36" presetID="14" presetClass="entr" presetSubtype="1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1000"/>
                                        <p:tgtEl>
                                          <p:spTgt spid="3">
                                            <p:txEl>
                                              <p:pRg st="3" end="3"/>
                                            </p:txEl>
                                          </p:spTgt>
                                        </p:tgtEl>
                                      </p:cBhvr>
                                    </p:animEffect>
                                  </p:childTnLst>
                                </p:cTn>
                              </p:par>
                            </p:childTnLst>
                          </p:cTn>
                        </p:par>
                        <p:par>
                          <p:cTn id="39" fill="hold">
                            <p:stCondLst>
                              <p:cond delay="60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6500"/>
                            </p:stCondLst>
                            <p:childTnLst>
                              <p:par>
                                <p:cTn id="46" presetID="14" presetClass="entr" presetSubtype="10" fill="hold" grpId="0"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8" dur="1000"/>
                                        <p:tgtEl>
                                          <p:spTgt spid="3">
                                            <p:txEl>
                                              <p:pRg st="4" end="4"/>
                                            </p:txEl>
                                          </p:spTgt>
                                        </p:tgtEl>
                                      </p:cBhvr>
                                    </p:animEffect>
                                  </p:childTnLst>
                                </p:cTn>
                              </p:par>
                            </p:childTnLst>
                          </p:cTn>
                        </p:par>
                        <p:par>
                          <p:cTn id="49" fill="hold">
                            <p:stCondLst>
                              <p:cond delay="7500"/>
                            </p:stCondLst>
                            <p:childTnLst>
                              <p:par>
                                <p:cTn id="50" presetID="45"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anim calcmode="lin" valueType="num">
                                      <p:cBhvr>
                                        <p:cTn id="53" dur="2000" fill="hold"/>
                                        <p:tgtEl>
                                          <p:spTgt spid="6"/>
                                        </p:tgtEl>
                                        <p:attrNameLst>
                                          <p:attrName>ppt_w</p:attrName>
                                        </p:attrNameLst>
                                      </p:cBhvr>
                                      <p:tavLst>
                                        <p:tav tm="0" fmla="#ppt_w*sin(2.5*pi*$)">
                                          <p:val>
                                            <p:fltVal val="0"/>
                                          </p:val>
                                        </p:tav>
                                        <p:tav tm="100000">
                                          <p:val>
                                            <p:fltVal val="1"/>
                                          </p:val>
                                        </p:tav>
                                      </p:tavLst>
                                    </p:anim>
                                    <p:anim calcmode="lin" valueType="num">
                                      <p:cBhvr>
                                        <p:cTn id="5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2" y="152400"/>
            <a:ext cx="5797558" cy="632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1812" y="152400"/>
            <a:ext cx="11165020" cy="664797"/>
          </a:xfrm>
        </p:spPr>
        <p:txBody>
          <a:bodyPr/>
          <a:lstStyle/>
          <a:p>
            <a:r>
              <a:rPr lang="en-US" dirty="0" smtClean="0"/>
              <a:t>Epona Project Vision</a:t>
            </a:r>
            <a:endParaRPr lang="en-US" dirty="0"/>
          </a:p>
        </p:txBody>
      </p:sp>
      <p:sp>
        <p:nvSpPr>
          <p:cNvPr id="3" name="Text Placeholder 2"/>
          <p:cNvSpPr>
            <a:spLocks noGrp="1"/>
          </p:cNvSpPr>
          <p:nvPr>
            <p:ph type="body" sz="quarter" idx="10"/>
          </p:nvPr>
        </p:nvSpPr>
        <p:spPr>
          <a:xfrm>
            <a:off x="379412" y="914400"/>
            <a:ext cx="5662744" cy="5515356"/>
          </a:xfrm>
        </p:spPr>
        <p:txBody>
          <a:bodyPr/>
          <a:lstStyle/>
          <a:p>
            <a:r>
              <a:rPr lang="en-US" sz="2800" dirty="0" smtClean="0"/>
              <a:t>Epona was </a:t>
            </a:r>
            <a:r>
              <a:rPr lang="en-US" sz="2800" dirty="0"/>
              <a:t>born after CONTACT's annual gathering in 1992. </a:t>
            </a:r>
            <a:r>
              <a:rPr lang="en-US" sz="2800" dirty="0" smtClean="0"/>
              <a:t>An </a:t>
            </a:r>
            <a:r>
              <a:rPr lang="en-US" sz="2800" dirty="0"/>
              <a:t>international team, headed by Martyn Fogg and Greg Barr, embarked upon a three-year project and has produced </a:t>
            </a:r>
            <a:r>
              <a:rPr lang="en-US" sz="2800" dirty="0" smtClean="0"/>
              <a:t>a  </a:t>
            </a:r>
            <a:r>
              <a:rPr lang="en-US" sz="2800" dirty="0"/>
              <a:t>wondrously rich and exotic </a:t>
            </a:r>
            <a:r>
              <a:rPr lang="en-US" sz="2800" dirty="0" smtClean="0"/>
              <a:t>world. Epona </a:t>
            </a:r>
            <a:r>
              <a:rPr lang="en-US" sz="2800" dirty="0"/>
              <a:t>is quite likely </a:t>
            </a:r>
            <a:r>
              <a:rPr lang="en-US" sz="2800" dirty="0" smtClean="0"/>
              <a:t>one of the </a:t>
            </a:r>
            <a:r>
              <a:rPr lang="en-US" sz="2800" dirty="0"/>
              <a:t>most thoroughly researched imaginary </a:t>
            </a:r>
            <a:r>
              <a:rPr lang="en-US" sz="2800" dirty="0" smtClean="0"/>
              <a:t>worlds </a:t>
            </a:r>
            <a:r>
              <a:rPr lang="en-US" sz="2800" dirty="0"/>
              <a:t>ever created</a:t>
            </a:r>
            <a:r>
              <a:rPr lang="en-US" sz="2800" dirty="0" smtClean="0"/>
              <a:t>.</a:t>
            </a:r>
          </a:p>
          <a:p>
            <a:r>
              <a:rPr lang="en-US" sz="2800" dirty="0" smtClean="0"/>
              <a:t>It started with Fogg’s Silicon </a:t>
            </a:r>
            <a:r>
              <a:rPr lang="en-US" sz="2800" dirty="0"/>
              <a:t>Creation </a:t>
            </a:r>
            <a:r>
              <a:rPr lang="en-US" sz="2800" dirty="0" smtClean="0"/>
              <a:t>software that </a:t>
            </a:r>
            <a:r>
              <a:rPr lang="en-US" sz="2800" dirty="0"/>
              <a:t>modeled possible planetary configurations </a:t>
            </a:r>
            <a:r>
              <a:rPr lang="en-US" sz="2800" dirty="0" smtClean="0"/>
              <a:t>for different star masses.</a:t>
            </a:r>
            <a:endParaRPr lang="en-US" dirty="0"/>
          </a:p>
        </p:txBody>
      </p:sp>
    </p:spTree>
    <p:extLst>
      <p:ext uri="{BB962C8B-B14F-4D97-AF65-F5344CB8AC3E}">
        <p14:creationId xmlns:p14="http://schemas.microsoft.com/office/powerpoint/2010/main" val="980564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20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3000"/>
                                        <p:tgtEl>
                                          <p:spTgt spid="1026"/>
                                        </p:tgtEl>
                                      </p:cBhvr>
                                    </p:animEffect>
                                  </p:childTnLst>
                                </p:cTn>
                              </p:par>
                            </p:childTnLst>
                          </p:cTn>
                        </p:par>
                        <p:par>
                          <p:cTn id="20" fill="hold">
                            <p:stCondLst>
                              <p:cond delay="4000"/>
                            </p:stCondLst>
                            <p:childTnLst>
                              <p:par>
                                <p:cTn id="21" presetID="42" presetClass="entr" presetSubtype="0" fill="hold" grpId="0" nodeType="afterEffect">
                                  <p:stCondLst>
                                    <p:cond delay="20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dvAuto="2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Planning and Subsequent Reality</a:t>
            </a:r>
            <a:br>
              <a:rPr lang="en-US" sz="4400" dirty="0" smtClean="0"/>
            </a:br>
            <a:r>
              <a:rPr lang="en-US" sz="4400" dirty="0" smtClean="0"/>
              <a:t>Silicon Creation and Actual Exoplanets</a:t>
            </a:r>
            <a:endParaRPr lang="en-US" sz="4400" dirty="0"/>
          </a:p>
        </p:txBody>
      </p:sp>
      <p:sp>
        <p:nvSpPr>
          <p:cNvPr id="4" name="Text Placeholder 3"/>
          <p:cNvSpPr>
            <a:spLocks noGrp="1"/>
          </p:cNvSpPr>
          <p:nvPr>
            <p:ph type="body" idx="1"/>
          </p:nvPr>
        </p:nvSpPr>
        <p:spPr>
          <a:xfrm>
            <a:off x="455612" y="1447800"/>
            <a:ext cx="5484971" cy="1661993"/>
          </a:xfrm>
        </p:spPr>
        <p:txBody>
          <a:bodyPr/>
          <a:lstStyle/>
          <a:p>
            <a:r>
              <a:rPr lang="en-US" sz="2400" b="0" dirty="0" smtClean="0"/>
              <a:t>1991 Speculation using an application that based its calculations on stellar mass using known physical laws to plot possible ways a planetary system could build-up around stellar masses.</a:t>
            </a:r>
            <a:endParaRPr lang="en-US" sz="2400" b="0" dirty="0"/>
          </a:p>
        </p:txBody>
      </p:sp>
      <p:sp>
        <p:nvSpPr>
          <p:cNvPr id="6" name="Text Placeholder 5"/>
          <p:cNvSpPr>
            <a:spLocks noGrp="1"/>
          </p:cNvSpPr>
          <p:nvPr>
            <p:ph type="body" sz="quarter" idx="3"/>
          </p:nvPr>
        </p:nvSpPr>
        <p:spPr>
          <a:xfrm>
            <a:off x="6220255" y="1600200"/>
            <a:ext cx="5487929" cy="1329595"/>
          </a:xfrm>
        </p:spPr>
        <p:txBody>
          <a:bodyPr/>
          <a:lstStyle/>
          <a:p>
            <a:r>
              <a:rPr lang="en-US" sz="2400" b="0" dirty="0" smtClean="0"/>
              <a:t>2000 Reality – a planet 1.5 times the size of Earth has been discovered orbiting Epsilon Eridani. A K2 dwarf star about 8 light years closer to Earth than 82 Eridani.</a:t>
            </a:r>
            <a:endParaRPr lang="en-US" sz="2400" b="0" dirty="0"/>
          </a:p>
        </p:txBody>
      </p:sp>
      <p:pic>
        <p:nvPicPr>
          <p:cNvPr id="2051" name="Picture 3" descr="C:\Users\Greg\Pictures\Epona\e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1" y="3200400"/>
            <a:ext cx="5537573" cy="3374877"/>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0412" y="3181173"/>
            <a:ext cx="4938810" cy="3394104"/>
          </a:xfrm>
        </p:spPr>
      </p:pic>
    </p:spTree>
    <p:extLst>
      <p:ext uri="{BB962C8B-B14F-4D97-AF65-F5344CB8AC3E}">
        <p14:creationId xmlns:p14="http://schemas.microsoft.com/office/powerpoint/2010/main" val="1743688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0" end="0"/>
                                            </p:txEl>
                                          </p:spTgt>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6">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5938" y="228600"/>
            <a:ext cx="11165020" cy="664797"/>
          </a:xfrm>
        </p:spPr>
        <p:txBody>
          <a:bodyPr/>
          <a:lstStyle/>
          <a:p>
            <a:r>
              <a:rPr lang="en-US" dirty="0" smtClean="0"/>
              <a:t>Real Star - Hypothetical Planetary System</a:t>
            </a:r>
            <a:endParaRPr lang="en-US" dirty="0"/>
          </a:p>
        </p:txBody>
      </p:sp>
      <p:sp>
        <p:nvSpPr>
          <p:cNvPr id="5" name="Content Placeholder 4"/>
          <p:cNvSpPr>
            <a:spLocks noGrp="1"/>
          </p:cNvSpPr>
          <p:nvPr>
            <p:ph sz="half" idx="1"/>
          </p:nvPr>
        </p:nvSpPr>
        <p:spPr>
          <a:xfrm>
            <a:off x="455612" y="990600"/>
            <a:ext cx="4953000" cy="4795159"/>
          </a:xfrm>
        </p:spPr>
        <p:txBody>
          <a:bodyPr/>
          <a:lstStyle/>
          <a:p>
            <a:r>
              <a:rPr lang="en-US" sz="3200" dirty="0" smtClean="0"/>
              <a:t>82 Eridani</a:t>
            </a:r>
          </a:p>
          <a:p>
            <a:pPr lvl="1"/>
            <a:r>
              <a:rPr lang="en-US" sz="2800" dirty="0"/>
              <a:t>This </a:t>
            </a:r>
            <a:r>
              <a:rPr lang="en-US" sz="2800" dirty="0" smtClean="0"/>
              <a:t>G8 star </a:t>
            </a:r>
            <a:r>
              <a:rPr lang="en-US" sz="2800" dirty="0"/>
              <a:t>is slightly smaller and less massive than the Sun, making it marginally dimmer than the Sun in terms of luminosity; about 20% more luminous than Tau Ceti or Alpha Centauri B. The projected equatorial rotation rate (v sin i) is 4.0 km/s,[9] compared to 2 km/s for the Sun</a:t>
            </a:r>
            <a:r>
              <a:rPr lang="en-US" sz="2800" dirty="0" smtClean="0"/>
              <a:t>.</a:t>
            </a:r>
            <a:endParaRPr lang="en-US" sz="2800" dirty="0"/>
          </a:p>
        </p:txBody>
      </p:sp>
      <p:pic>
        <p:nvPicPr>
          <p:cNvPr id="6" name="Picture 2" descr="C:\Users\Greg\Documents\Personal\EPONA\Epona Graphics\CM82SYS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136" y="1675719"/>
            <a:ext cx="6248400" cy="34019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32612" y="5105400"/>
            <a:ext cx="3810000" cy="400110"/>
          </a:xfrm>
          <a:prstGeom prst="rect">
            <a:avLst/>
          </a:prstGeom>
          <a:noFill/>
        </p:spPr>
        <p:txBody>
          <a:bodyPr wrap="square" rtlCol="0">
            <a:spAutoFit/>
          </a:bodyPr>
          <a:lstStyle/>
          <a:p>
            <a:r>
              <a:rPr lang="en-US" sz="2000" b="1" dirty="0" smtClean="0">
                <a:solidFill>
                  <a:schemeClr val="bg1"/>
                </a:solidFill>
              </a:rPr>
              <a:t>Silicon Creation software output</a:t>
            </a:r>
          </a:p>
        </p:txBody>
      </p:sp>
    </p:spTree>
    <p:extLst>
      <p:ext uri="{BB962C8B-B14F-4D97-AF65-F5344CB8AC3E}">
        <p14:creationId xmlns:p14="http://schemas.microsoft.com/office/powerpoint/2010/main" val="2373369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grpId="0" nodeType="afterEffect">
                                  <p:stCondLst>
                                    <p:cond delay="100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3000"/>
                                        <p:tgtEl>
                                          <p:spTgt spid="5">
                                            <p:txEl>
                                              <p:pRg st="0" end="0"/>
                                            </p:txEl>
                                          </p:spTgt>
                                        </p:tgtEl>
                                      </p:cBhvr>
                                    </p:animEffect>
                                    <p:anim calcmode="lin" valueType="num">
                                      <p:cBhvr>
                                        <p:cTn id="15"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3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0"/>
                            </p:stCondLst>
                            <p:childTnLst>
                              <p:par>
                                <p:cTn id="18" presetID="42" presetClass="entr" presetSubtype="0" fill="hold" grpId="0" nodeType="afterEffect">
                                  <p:stCondLst>
                                    <p:cond delay="100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3000"/>
                                        <p:tgtEl>
                                          <p:spTgt spid="5">
                                            <p:txEl>
                                              <p:pRg st="1" end="1"/>
                                            </p:txEl>
                                          </p:spTgt>
                                        </p:tgtEl>
                                      </p:cBhvr>
                                    </p:animEffect>
                                    <p:anim calcmode="lin" valueType="num">
                                      <p:cBhvr>
                                        <p:cTn id="21"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3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9000"/>
                            </p:stCondLst>
                            <p:childTnLst>
                              <p:par>
                                <p:cTn id="24" presetID="22" presetClass="entr" presetSubtype="4" fill="hold" nodeType="after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2000"/>
                                        <p:tgtEl>
                                          <p:spTgt spid="6"/>
                                        </p:tgtEl>
                                      </p:cBhvr>
                                    </p:animEffect>
                                  </p:childTnLst>
                                </p:cTn>
                              </p:par>
                            </p:childTnLst>
                          </p:cTn>
                        </p:par>
                        <p:par>
                          <p:cTn id="27" fill="hold">
                            <p:stCondLst>
                              <p:cond delay="11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ACIE-CLOUDBOX\Family\DT2003_greg\My Documents\EPONA\WEBPAGE\images\CMPROJ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2" y="4038600"/>
            <a:ext cx="4114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CIE-CLOUDBOX\Family\DT2003_greg\My Documents\EPONA\WEBPAGE\images\CMCO2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4492831"/>
            <a:ext cx="3581400" cy="1920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CIE-CLOUDBOX\Family\DT2003_greg\My Documents\EPONA\WEBPAGE\images\CM3010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2" y="4305829"/>
            <a:ext cx="3886200" cy="24378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Execution - Contact X: Feb. 1993, Santa Clara CA</a:t>
            </a:r>
            <a:endParaRPr lang="en-US" dirty="0"/>
          </a:p>
        </p:txBody>
      </p:sp>
      <p:sp>
        <p:nvSpPr>
          <p:cNvPr id="4" name="Content Placeholder 3"/>
          <p:cNvSpPr>
            <a:spLocks noGrp="1"/>
          </p:cNvSpPr>
          <p:nvPr>
            <p:ph sz="half" idx="2"/>
          </p:nvPr>
        </p:nvSpPr>
        <p:spPr>
          <a:xfrm>
            <a:off x="531812" y="1295400"/>
            <a:ext cx="6629400" cy="3200876"/>
          </a:xfrm>
        </p:spPr>
        <p:txBody>
          <a:bodyPr/>
          <a:lstStyle/>
          <a:p>
            <a:r>
              <a:rPr lang="en-US" sz="3200" dirty="0" smtClean="0"/>
              <a:t>Martyn Fogg presented a paper called: </a:t>
            </a:r>
            <a:r>
              <a:rPr lang="en-US" sz="3200" dirty="0"/>
              <a:t>The Ecosphere - On the Prevalence of Habitable </a:t>
            </a:r>
            <a:r>
              <a:rPr lang="en-US" sz="3200" dirty="0" smtClean="0"/>
              <a:t>Planets</a:t>
            </a:r>
          </a:p>
          <a:p>
            <a:r>
              <a:rPr lang="en-US" sz="3200" dirty="0" smtClean="0"/>
              <a:t>A team of self-selecting conference attendees began work on building an alien world for 82 Eridani’s hypothetical third planet</a:t>
            </a:r>
            <a:endParaRPr lang="en-US" sz="3200" dirty="0"/>
          </a:p>
        </p:txBody>
      </p:sp>
      <p:pic>
        <p:nvPicPr>
          <p:cNvPr id="7" name="Content Placeholder 6"/>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7379432" y="530431"/>
            <a:ext cx="3962400" cy="3962400"/>
          </a:xfrm>
          <a:effectLst>
            <a:reflection blurRad="6350" stA="50000" endA="300" endPos="90000" dir="5400000" sy="-100000" algn="bl" rotWithShape="0"/>
          </a:effectLst>
        </p:spPr>
      </p:pic>
    </p:spTree>
    <p:extLst>
      <p:ext uri="{BB962C8B-B14F-4D97-AF65-F5344CB8AC3E}">
        <p14:creationId xmlns:p14="http://schemas.microsoft.com/office/powerpoint/2010/main" val="2540938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p:val>
                                            <p:fltVal val="0"/>
                                          </p:val>
                                        </p:tav>
                                        <p:tav tm="100000">
                                          <p:val>
                                            <p:strVal val="#ppt_w"/>
                                          </p:val>
                                        </p:tav>
                                      </p:tavLst>
                                    </p:anim>
                                    <p:anim calcmode="lin" valueType="num">
                                      <p:cBhvr>
                                        <p:cTn id="8" dur="5000" fill="hold"/>
                                        <p:tgtEl>
                                          <p:spTgt spid="7"/>
                                        </p:tgtEl>
                                        <p:attrNameLst>
                                          <p:attrName>ppt_h</p:attrName>
                                        </p:attrNameLst>
                                      </p:cBhvr>
                                      <p:tavLst>
                                        <p:tav tm="0">
                                          <p:val>
                                            <p:fltVal val="0"/>
                                          </p:val>
                                        </p:tav>
                                        <p:tav tm="100000">
                                          <p:val>
                                            <p:strVal val="#ppt_h"/>
                                          </p:val>
                                        </p:tav>
                                      </p:tavLst>
                                    </p:anim>
                                    <p:animEffect transition="in" filter="fade">
                                      <p:cBhvr>
                                        <p:cTn id="9" dur="5000"/>
                                        <p:tgtEl>
                                          <p:spTgt spid="7"/>
                                        </p:tgtEl>
                                      </p:cBhvr>
                                    </p:animEffect>
                                  </p:childTnLst>
                                </p:cTn>
                              </p:par>
                              <p:par>
                                <p:cTn id="10" presetID="53" presetClass="entr" presetSubtype="16" fill="hold" nodeType="withEffect">
                                  <p:stCondLst>
                                    <p:cond delay="150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3000" fill="hold"/>
                                        <p:tgtEl>
                                          <p:spTgt spid="1027"/>
                                        </p:tgtEl>
                                        <p:attrNameLst>
                                          <p:attrName>ppt_w</p:attrName>
                                        </p:attrNameLst>
                                      </p:cBhvr>
                                      <p:tavLst>
                                        <p:tav tm="0">
                                          <p:val>
                                            <p:fltVal val="0"/>
                                          </p:val>
                                        </p:tav>
                                        <p:tav tm="100000">
                                          <p:val>
                                            <p:strVal val="#ppt_w"/>
                                          </p:val>
                                        </p:tav>
                                      </p:tavLst>
                                    </p:anim>
                                    <p:anim calcmode="lin" valueType="num">
                                      <p:cBhvr>
                                        <p:cTn id="13" dur="3000" fill="hold"/>
                                        <p:tgtEl>
                                          <p:spTgt spid="1027"/>
                                        </p:tgtEl>
                                        <p:attrNameLst>
                                          <p:attrName>ppt_h</p:attrName>
                                        </p:attrNameLst>
                                      </p:cBhvr>
                                      <p:tavLst>
                                        <p:tav tm="0">
                                          <p:val>
                                            <p:fltVal val="0"/>
                                          </p:val>
                                        </p:tav>
                                        <p:tav tm="100000">
                                          <p:val>
                                            <p:strVal val="#ppt_h"/>
                                          </p:val>
                                        </p:tav>
                                      </p:tavLst>
                                    </p:anim>
                                    <p:animEffect transition="in" filter="fade">
                                      <p:cBhvr>
                                        <p:cTn id="14" dur="3000"/>
                                        <p:tgtEl>
                                          <p:spTgt spid="1027"/>
                                        </p:tgtEl>
                                      </p:cBhvr>
                                    </p:animEffect>
                                  </p:childTnLst>
                                </p:cTn>
                              </p:par>
                              <p:par>
                                <p:cTn id="15" presetID="2" presetClass="entr" presetSubtype="8" fill="hold" grpId="0"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0-#ppt_w/2"/>
                                          </p:val>
                                        </p:tav>
                                        <p:tav tm="100000">
                                          <p:val>
                                            <p:strVal val="#ppt_x"/>
                                          </p:val>
                                        </p:tav>
                                      </p:tavLst>
                                    </p:anim>
                                    <p:anim calcmode="lin" valueType="num">
                                      <p:cBhvr additive="base">
                                        <p:cTn id="18" dur="3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5000"/>
                            </p:stCondLst>
                            <p:childTnLst>
                              <p:par>
                                <p:cTn id="20" presetID="42" presetClass="entr" presetSubtype="0" fill="hold" grpId="0" nodeType="afterEffect">
                                  <p:stCondLst>
                                    <p:cond delay="50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anim calcmode="lin" valueType="num">
                                      <p:cBhvr>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7500"/>
                            </p:stCondLst>
                            <p:childTnLst>
                              <p:par>
                                <p:cTn id="26" presetID="42" presetClass="entr" presetSubtype="0" fill="hold" grpId="0" nodeType="afterEffect">
                                  <p:stCondLst>
                                    <p:cond delay="50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2000"/>
                                        <p:tgtEl>
                                          <p:spTgt spid="4">
                                            <p:txEl>
                                              <p:pRg st="1" end="1"/>
                                            </p:txEl>
                                          </p:spTgt>
                                        </p:tgtEl>
                                      </p:cBhvr>
                                    </p:animEffect>
                                    <p:anim calcmode="lin" valueType="num">
                                      <p:cBhvr>
                                        <p:cTn id="2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2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250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3000"/>
                                        <p:tgtEl>
                                          <p:spTgt spid="1026"/>
                                        </p:tgtEl>
                                      </p:cBhvr>
                                    </p:animEffect>
                                  </p:childTnLst>
                                </p:cTn>
                              </p:par>
                            </p:childTnLst>
                          </p:cTn>
                        </p:par>
                        <p:par>
                          <p:cTn id="34" fill="hold">
                            <p:stCondLst>
                              <p:cond delay="13000"/>
                            </p:stCondLst>
                            <p:childTnLst>
                              <p:par>
                                <p:cTn id="35" presetID="10"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21283818">
            <a:off x="611985" y="1245610"/>
            <a:ext cx="4135573" cy="5254835"/>
          </a:xfrm>
        </p:spPr>
      </p:pic>
      <p:sp>
        <p:nvSpPr>
          <p:cNvPr id="2" name="Title 1"/>
          <p:cNvSpPr>
            <a:spLocks noGrp="1"/>
          </p:cNvSpPr>
          <p:nvPr>
            <p:ph type="title"/>
          </p:nvPr>
        </p:nvSpPr>
        <p:spPr>
          <a:xfrm>
            <a:off x="515938" y="228600"/>
            <a:ext cx="11165020" cy="609398"/>
          </a:xfrm>
        </p:spPr>
        <p:txBody>
          <a:bodyPr/>
          <a:lstStyle/>
          <a:p>
            <a:r>
              <a:rPr lang="en-US" sz="4400" dirty="0" smtClean="0"/>
              <a:t>Execution:  After Conference World Building </a:t>
            </a:r>
            <a:endParaRPr lang="en-US" sz="4400" dirty="0"/>
          </a:p>
        </p:txBody>
      </p:sp>
      <p:sp>
        <p:nvSpPr>
          <p:cNvPr id="5" name="Text Placeholder 4"/>
          <p:cNvSpPr>
            <a:spLocks noGrp="1"/>
          </p:cNvSpPr>
          <p:nvPr>
            <p:ph type="body" sz="quarter" idx="3"/>
          </p:nvPr>
        </p:nvSpPr>
        <p:spPr>
          <a:xfrm>
            <a:off x="4951412" y="838200"/>
            <a:ext cx="5487929" cy="5539978"/>
          </a:xfrm>
        </p:spPr>
        <p:txBody>
          <a:bodyPr/>
          <a:lstStyle/>
          <a:p>
            <a:pPr algn="ctr"/>
            <a:r>
              <a:rPr lang="en-US" b="0" dirty="0" smtClean="0"/>
              <a:t>Call for Participants</a:t>
            </a:r>
          </a:p>
          <a:p>
            <a:r>
              <a:rPr lang="en-US" b="0" dirty="0" smtClean="0"/>
              <a:t>May 1993: Distribution of an initial newsletter (issue #0) to the Contact mailing list (~200)</a:t>
            </a:r>
          </a:p>
          <a:p>
            <a:r>
              <a:rPr lang="en-US" b="0" dirty="0" smtClean="0"/>
              <a:t>June 1993: Issue #1 – 27 respondents</a:t>
            </a:r>
          </a:p>
          <a:p>
            <a:r>
              <a:rPr lang="en-US" b="0" dirty="0" smtClean="0"/>
              <a:t>16 page booklet on the solar system and details on the third planet.</a:t>
            </a:r>
          </a:p>
          <a:p>
            <a:r>
              <a:rPr lang="en-US" b="0" dirty="0" smtClean="0"/>
              <a:t>Oct. 1993: Issue #2 – Summary of flora and fauna to date, naming of the star and planets (Taranis &amp; Epona)</a:t>
            </a:r>
          </a:p>
          <a:p>
            <a:r>
              <a:rPr lang="en-US" b="0" dirty="0" smtClean="0"/>
              <a:t>Participant Categories (now 46):</a:t>
            </a:r>
          </a:p>
          <a:p>
            <a:r>
              <a:rPr lang="en-US" b="0" i="1" dirty="0" smtClean="0"/>
              <a:t>Sophonts</a:t>
            </a:r>
            <a:r>
              <a:rPr lang="en-US" b="0" dirty="0" smtClean="0"/>
              <a:t> </a:t>
            </a:r>
            <a:r>
              <a:rPr lang="en-US" b="0" i="1" dirty="0" smtClean="0"/>
              <a:t>(5)</a:t>
            </a:r>
            <a:r>
              <a:rPr lang="en-US" b="0" dirty="0" smtClean="0"/>
              <a:t>– copyright &amp; contribution</a:t>
            </a:r>
          </a:p>
          <a:p>
            <a:r>
              <a:rPr lang="en-US" b="0" i="1" dirty="0" smtClean="0"/>
              <a:t>Lurkers Ascending (6)</a:t>
            </a:r>
            <a:r>
              <a:rPr lang="en-US" b="0" dirty="0" smtClean="0"/>
              <a:t>– copyright but </a:t>
            </a:r>
          </a:p>
          <a:p>
            <a:r>
              <a:rPr lang="en-US" b="0" dirty="0" smtClean="0"/>
              <a:t>no contribution</a:t>
            </a:r>
          </a:p>
          <a:p>
            <a:r>
              <a:rPr lang="en-US" b="0" i="1" dirty="0" smtClean="0"/>
              <a:t>Bottom Dwelling Lurkers (35) </a:t>
            </a:r>
            <a:r>
              <a:rPr lang="en-US" b="0" dirty="0" smtClean="0"/>
              <a:t>– just </a:t>
            </a:r>
          </a:p>
          <a:p>
            <a:r>
              <a:rPr lang="en-US" b="0" dirty="0" smtClean="0"/>
              <a:t>recipients</a:t>
            </a:r>
            <a:endParaRPr lang="en-US" b="0"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10056812" y="3886200"/>
            <a:ext cx="1981200" cy="2576816"/>
          </a:xfrm>
        </p:spPr>
      </p:pic>
    </p:spTree>
    <p:extLst>
      <p:ext uri="{BB962C8B-B14F-4D97-AF65-F5344CB8AC3E}">
        <p14:creationId xmlns:p14="http://schemas.microsoft.com/office/powerpoint/2010/main" val="3955187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childTnLst>
                                </p:cTn>
                              </p:par>
                            </p:childTnLst>
                          </p:cTn>
                        </p:par>
                        <p:par>
                          <p:cTn id="15" fill="hold">
                            <p:stCondLst>
                              <p:cond delay="2500"/>
                            </p:stCondLst>
                            <p:childTnLst>
                              <p:par>
                                <p:cTn id="16" presetID="10" presetClass="entr" presetSubtype="0" fill="hold" grpId="0" nodeType="afterEffect">
                                  <p:stCondLst>
                                    <p:cond delay="5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childTnLst>
                                </p:cTn>
                              </p:par>
                            </p:childTnLst>
                          </p:cTn>
                        </p:par>
                        <p:par>
                          <p:cTn id="19" fill="hold">
                            <p:stCondLst>
                              <p:cond delay="40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childTnLst>
                                </p:cTn>
                              </p:par>
                            </p:childTnLst>
                          </p:cTn>
                        </p:par>
                        <p:par>
                          <p:cTn id="32" fill="hold">
                            <p:stCondLst>
                              <p:cond delay="7500"/>
                            </p:stCondLst>
                            <p:childTnLst>
                              <p:par>
                                <p:cTn id="33" presetID="10" presetClass="entr" presetSubtype="0" fill="hold" grpId="0" nodeType="afterEffect">
                                  <p:stCondLst>
                                    <p:cond delay="50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childTnLst>
                                </p:cTn>
                              </p:par>
                            </p:childTnLst>
                          </p:cTn>
                        </p:par>
                        <p:par>
                          <p:cTn id="36" fill="hold">
                            <p:stCondLst>
                              <p:cond delay="9000"/>
                            </p:stCondLst>
                            <p:childTnLst>
                              <p:par>
                                <p:cTn id="37" presetID="10" presetClass="entr" presetSubtype="0" fill="hold" grpId="0" nodeType="afterEffect">
                                  <p:stCondLst>
                                    <p:cond delay="50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childTnLst>
                                </p:cTn>
                              </p:par>
                            </p:childTnLst>
                          </p:cTn>
                        </p:par>
                        <p:par>
                          <p:cTn id="40" fill="hold">
                            <p:stCondLst>
                              <p:cond delay="10500"/>
                            </p:stCondLst>
                            <p:childTnLst>
                              <p:par>
                                <p:cTn id="41" presetID="10"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childTnLst>
                                </p:cTn>
                              </p:par>
                            </p:childTnLst>
                          </p:cTn>
                        </p:par>
                        <p:par>
                          <p:cTn id="44" fill="hold">
                            <p:stCondLst>
                              <p:cond delay="12000"/>
                            </p:stCondLst>
                            <p:childTnLst>
                              <p:par>
                                <p:cTn id="45" presetID="10" presetClass="entr" presetSubtype="0" fill="hold" grpId="0" nodeType="afterEffect">
                                  <p:stCondLst>
                                    <p:cond delay="50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childTnLst>
                                </p:cTn>
                              </p:par>
                            </p:childTnLst>
                          </p:cTn>
                        </p:par>
                        <p:par>
                          <p:cTn id="48" fill="hold">
                            <p:stCondLst>
                              <p:cond delay="13500"/>
                            </p:stCondLst>
                            <p:childTnLst>
                              <p:par>
                                <p:cTn id="49" presetID="10" presetClass="entr" presetSubtype="0" fill="hold" grpId="0" nodeType="afterEffect">
                                  <p:stCondLst>
                                    <p:cond delay="50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childTnLst>
                                </p:cTn>
                              </p:par>
                            </p:childTnLst>
                          </p:cTn>
                        </p:par>
                        <p:par>
                          <p:cTn id="52" fill="hold">
                            <p:stCondLst>
                              <p:cond delay="15000"/>
                            </p:stCondLst>
                            <p:childTnLst>
                              <p:par>
                                <p:cTn id="53" presetID="10" presetClass="entr" presetSubtype="0" fill="hold" grpId="0" nodeType="afterEffect">
                                  <p:stCondLst>
                                    <p:cond delay="50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1000"/>
                                        <p:tgtEl>
                                          <p:spTgt spid="5">
                                            <p:txEl>
                                              <p:pRg st="9" end="9"/>
                                            </p:txEl>
                                          </p:spTgt>
                                        </p:tgtEl>
                                      </p:cBhvr>
                                    </p:animEffect>
                                  </p:childTnLst>
                                </p:cTn>
                              </p:par>
                            </p:childTnLst>
                          </p:cTn>
                        </p:par>
                        <p:par>
                          <p:cTn id="56" fill="hold">
                            <p:stCondLst>
                              <p:cond delay="16500"/>
                            </p:stCondLst>
                            <p:childTnLst>
                              <p:par>
                                <p:cTn id="57" presetID="10" presetClass="entr" presetSubtype="0" fill="hold" grpId="0" nodeType="afterEffect">
                                  <p:stCondLst>
                                    <p:cond delay="50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1000"/>
                                        <p:tgtEl>
                                          <p:spTgt spid="5">
                                            <p:txEl>
                                              <p:pRg st="10" end="10"/>
                                            </p:txEl>
                                          </p:spTgt>
                                        </p:tgtEl>
                                      </p:cBhvr>
                                    </p:animEffect>
                                  </p:childTnLst>
                                </p:cTn>
                              </p:par>
                            </p:childTnLst>
                          </p:cTn>
                        </p:par>
                        <p:par>
                          <p:cTn id="60" fill="hold">
                            <p:stCondLst>
                              <p:cond delay="18000"/>
                            </p:stCondLst>
                            <p:childTnLst>
                              <p:par>
                                <p:cTn id="61" presetID="10" presetClass="entr" presetSubtype="0" fill="hold" nodeType="afterEffect">
                                  <p:stCondLst>
                                    <p:cond delay="5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rot="716700">
            <a:off x="5046664" y="2346111"/>
            <a:ext cx="6819777" cy="3329062"/>
          </a:xfr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9411">
            <a:off x="2325572" y="778625"/>
            <a:ext cx="2219499" cy="162977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7183">
            <a:off x="8483296" y="548334"/>
            <a:ext cx="3037795" cy="1193800"/>
          </a:xfrm>
          <a:prstGeom prst="rect">
            <a:avLst/>
          </a:prstGeom>
        </p:spPr>
      </p:pic>
      <p:sp>
        <p:nvSpPr>
          <p:cNvPr id="2" name="Title 1"/>
          <p:cNvSpPr>
            <a:spLocks noGrp="1"/>
          </p:cNvSpPr>
          <p:nvPr>
            <p:ph type="title"/>
          </p:nvPr>
        </p:nvSpPr>
        <p:spPr>
          <a:xfrm>
            <a:off x="515938" y="228600"/>
            <a:ext cx="11165020" cy="664797"/>
          </a:xfrm>
        </p:spPr>
        <p:txBody>
          <a:bodyPr/>
          <a:lstStyle/>
          <a:p>
            <a:r>
              <a:rPr lang="en-US" dirty="0" smtClean="0"/>
              <a:t>Monitoring: January 1994 onwards</a:t>
            </a:r>
            <a:endParaRPr lang="en-US" dirty="0"/>
          </a:p>
        </p:txBody>
      </p:sp>
      <p:sp>
        <p:nvSpPr>
          <p:cNvPr id="3" name="Text Placeholder 2"/>
          <p:cNvSpPr>
            <a:spLocks noGrp="1"/>
          </p:cNvSpPr>
          <p:nvPr>
            <p:ph type="body" idx="1"/>
          </p:nvPr>
        </p:nvSpPr>
        <p:spPr>
          <a:xfrm>
            <a:off x="608012" y="914400"/>
            <a:ext cx="1752600" cy="714207"/>
          </a:xfrm>
        </p:spPr>
        <p:txBody>
          <a:bodyPr/>
          <a:lstStyle/>
          <a:p>
            <a:r>
              <a:rPr lang="en-US" dirty="0" smtClean="0"/>
              <a:t>Newsletter Issue # 3</a:t>
            </a:r>
            <a:endParaRPr lang="en-US" dirty="0"/>
          </a:p>
        </p:txBody>
      </p:sp>
      <p:sp>
        <p:nvSpPr>
          <p:cNvPr id="5" name="Text Placeholder 4"/>
          <p:cNvSpPr>
            <a:spLocks noGrp="1"/>
          </p:cNvSpPr>
          <p:nvPr>
            <p:ph type="body" sz="quarter" idx="3"/>
          </p:nvPr>
        </p:nvSpPr>
        <p:spPr>
          <a:xfrm>
            <a:off x="6444506" y="3429000"/>
            <a:ext cx="2438400" cy="733936"/>
          </a:xfrm>
        </p:spPr>
        <p:txBody>
          <a:bodyPr/>
          <a:lstStyle/>
          <a:p>
            <a:r>
              <a:rPr lang="en-US" dirty="0" smtClean="0"/>
              <a:t>Most updates received via email</a:t>
            </a:r>
            <a:endParaRPr lang="en-US" dirty="0"/>
          </a:p>
        </p:txBody>
      </p:sp>
      <p:sp>
        <p:nvSpPr>
          <p:cNvPr id="4" name="Content Placeholder 3"/>
          <p:cNvSpPr>
            <a:spLocks noGrp="1"/>
          </p:cNvSpPr>
          <p:nvPr>
            <p:ph sz="half" idx="2"/>
          </p:nvPr>
        </p:nvSpPr>
        <p:spPr>
          <a:xfrm>
            <a:off x="455612" y="2362200"/>
            <a:ext cx="4672145" cy="4034951"/>
          </a:xfrm>
        </p:spPr>
        <p:txBody>
          <a:bodyPr/>
          <a:lstStyle/>
          <a:p>
            <a:r>
              <a:rPr lang="en-US" dirty="0" smtClean="0"/>
              <a:t>Maintaining a collaborative and evolutionary process</a:t>
            </a:r>
          </a:p>
          <a:p>
            <a:r>
              <a:rPr lang="en-US" dirty="0" smtClean="0"/>
              <a:t>Paul Birch’s massive contribution on vegetation and an Avian creature that thrives on it</a:t>
            </a:r>
          </a:p>
          <a:p>
            <a:r>
              <a:rPr lang="en-US" dirty="0" smtClean="0"/>
              <a:t>Detailed respiratory, circulatory, muscular and skeletal drawings and the creation of an innovative muscle boost chemistry</a:t>
            </a:r>
          </a:p>
          <a:p>
            <a:r>
              <a:rPr lang="en-US" dirty="0" smtClean="0"/>
              <a:t>Wolf Read’s Insectoid population – detailed drawings of exoskeletal creatures </a:t>
            </a:r>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24423">
            <a:off x="5495174" y="4841551"/>
            <a:ext cx="2283548" cy="1712661"/>
          </a:xfrm>
          <a:prstGeom prst="rect">
            <a:avLst/>
          </a:prstGeom>
        </p:spPr>
      </p:pic>
      <p:pic>
        <p:nvPicPr>
          <p:cNvPr id="3074" name="Picture 2" descr="C:\Users\Greg\Documents\Personal\EPONA\Epona Graphics\EponaFlora\Pagodas_Relatives conversions\640x480  Various Species B_res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2" y="937403"/>
            <a:ext cx="2768599" cy="207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75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anim calcmode="lin" valueType="num">
                                      <p:cBhvr>
                                        <p:cTn id="1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2000"/>
                                        <p:tgtEl>
                                          <p:spTgt spid="4">
                                            <p:txEl>
                                              <p:pRg st="1" end="1"/>
                                            </p:txEl>
                                          </p:spTgt>
                                        </p:tgtEl>
                                      </p:cBhvr>
                                    </p:animEffect>
                                    <p:anim calcmode="lin" valueType="num">
                                      <p:cBhvr>
                                        <p:cTn id="24"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2000"/>
                                        <p:tgtEl>
                                          <p:spTgt spid="4">
                                            <p:txEl>
                                              <p:pRg st="2" end="2"/>
                                            </p:txEl>
                                          </p:spTgt>
                                        </p:tgtEl>
                                      </p:cBhvr>
                                    </p:animEffect>
                                    <p:anim calcmode="lin" valueType="num">
                                      <p:cBhvr>
                                        <p:cTn id="30"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10" presetClass="entr" presetSubtype="0" fill="hold" nodeType="afterEffect">
                                  <p:stCondLst>
                                    <p:cond delay="5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childTnLst>
                                </p:cTn>
                              </p:par>
                            </p:childTnLst>
                          </p:cTn>
                        </p:par>
                        <p:par>
                          <p:cTn id="42" fill="hold">
                            <p:stCondLst>
                              <p:cond delay="13500"/>
                            </p:stCondLst>
                            <p:childTnLst>
                              <p:par>
                                <p:cTn id="43" presetID="10" presetClass="entr" presetSubtype="0" fill="hold" grpId="0" nodeType="after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3000"/>
                                        <p:tgtEl>
                                          <p:spTgt spid="5">
                                            <p:txEl>
                                              <p:pRg st="0" end="0"/>
                                            </p:txEl>
                                          </p:spTgt>
                                        </p:tgtEl>
                                      </p:cBhvr>
                                    </p:animEffect>
                                  </p:childTnLst>
                                </p:cTn>
                              </p:par>
                            </p:childTnLst>
                          </p:cTn>
                        </p:par>
                        <p:par>
                          <p:cTn id="46" fill="hold">
                            <p:stCondLst>
                              <p:cond delay="16500"/>
                            </p:stCondLst>
                            <p:childTnLst>
                              <p:par>
                                <p:cTn id="47" presetID="6" presetClass="entr" presetSubtype="16" fill="hold" nodeType="after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3000"/>
                                        <p:tgtEl>
                                          <p:spTgt spid="14"/>
                                        </p:tgtEl>
                                      </p:cBhvr>
                                    </p:animEffect>
                                  </p:childTnLst>
                                </p:cTn>
                              </p:par>
                            </p:childTnLst>
                          </p:cTn>
                        </p:par>
                        <p:par>
                          <p:cTn id="50" fill="hold">
                            <p:stCondLst>
                              <p:cond delay="20000"/>
                            </p:stCondLst>
                            <p:childTnLst>
                              <p:par>
                                <p:cTn id="51" presetID="6" presetClass="entr" presetSubtype="1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childTnLst>
                          </p:cTn>
                        </p:par>
                        <p:par>
                          <p:cTn id="54" fill="hold">
                            <p:stCondLst>
                              <p:cond delay="22000"/>
                            </p:stCondLst>
                            <p:childTnLst>
                              <p:par>
                                <p:cTn id="55" presetID="6" presetClass="entr" presetSubtype="16" fill="hold" nodeType="after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circle(in)">
                                      <p:cBhvr>
                                        <p:cTn id="57" dur="3000"/>
                                        <p:tgtEl>
                                          <p:spTgt spid="3074"/>
                                        </p:tgtEl>
                                      </p:cBhvr>
                                    </p:animEffect>
                                  </p:childTnLst>
                                </p:cTn>
                              </p:par>
                            </p:childTnLst>
                          </p:cTn>
                        </p:par>
                        <p:par>
                          <p:cTn id="58" fill="hold">
                            <p:stCondLst>
                              <p:cond delay="25000"/>
                            </p:stCondLst>
                            <p:childTnLst>
                              <p:par>
                                <p:cTn id="59" presetID="6"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circle(in)">
                                      <p:cBhvr>
                                        <p:cTn id="6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 grpId="0" build="p"/>
    </p:bldLst>
  </p:timing>
</p:sld>
</file>

<file path=ppt/theme/theme1.xml><?xml version="1.0" encoding="utf-8"?>
<a:theme xmlns:a="http://schemas.openxmlformats.org/drawingml/2006/main" name="1_Light_Blue_Gray_Bar 16x9 Template Segoe">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White with Courier font for code slides">
  <a:themeElements>
    <a:clrScheme name="5-00332 CSO Summit 2008">
      <a:dk1>
        <a:srgbClr val="000000"/>
      </a:dk1>
      <a:lt1>
        <a:srgbClr val="FFFFFF"/>
      </a:lt1>
      <a:dk2>
        <a:srgbClr val="050595"/>
      </a:dk2>
      <a:lt2>
        <a:srgbClr val="FFFF99"/>
      </a:lt2>
      <a:accent1>
        <a:srgbClr val="ECDFA7"/>
      </a:accent1>
      <a:accent2>
        <a:srgbClr val="4F6E9B"/>
      </a:accent2>
      <a:accent3>
        <a:srgbClr val="936553"/>
      </a:accent3>
      <a:accent4>
        <a:srgbClr val="88A17B"/>
      </a:accent4>
      <a:accent5>
        <a:srgbClr val="B8977E"/>
      </a:accent5>
      <a:accent6>
        <a:srgbClr val="99B5D3"/>
      </a:accent6>
      <a:hlink>
        <a:srgbClr val="050595"/>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CAEFE39-59C1-4B5C-A35A-808109CAA4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1_Light_Blue_Gray_Bar 16x9 Template Segoe</Template>
  <TotalTime>13544</TotalTime>
  <Words>1158</Words>
  <Application>Microsoft Office PowerPoint</Application>
  <PresentationFormat>Custom</PresentationFormat>
  <Paragraphs>106</Paragraphs>
  <Slides>15</Slides>
  <Notes>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1_Light_Blue_Gray_Bar 16x9 Template Segoe</vt:lpstr>
      <vt:lpstr>White with Courier font for code slides</vt:lpstr>
      <vt:lpstr>Magrathean* Project Management</vt:lpstr>
      <vt:lpstr>An Exoplanetary World building Project  Management Life Cycle</vt:lpstr>
      <vt:lpstr>Contact: Cultures of the Imagination</vt:lpstr>
      <vt:lpstr>Epona Project Vision</vt:lpstr>
      <vt:lpstr>Planning and Subsequent Reality Silicon Creation and Actual Exoplanets</vt:lpstr>
      <vt:lpstr>Real Star - Hypothetical Planetary System</vt:lpstr>
      <vt:lpstr>Execution - Contact X: Feb. 1993, Santa Clara CA</vt:lpstr>
      <vt:lpstr>Execution:  After Conference World Building </vt:lpstr>
      <vt:lpstr>Monitoring: January 1994 onwards</vt:lpstr>
      <vt:lpstr>Contact XI: March 1994 </vt:lpstr>
      <vt:lpstr>Final Newsletters: Oct. 94 &amp; Jan. 95</vt:lpstr>
      <vt:lpstr>Contact XII: March 1995</vt:lpstr>
      <vt:lpstr>Glasgow, August 1995: Intersection Project Close Out</vt:lpstr>
      <vt:lpstr>Project Close-out: Publication</vt:lpstr>
      <vt:lpstr>Epona Reconnaissance Flight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Magrathean Project Management</dc:title>
  <dc:creator>Greg</dc:creator>
  <cp:lastModifiedBy>Greg</cp:lastModifiedBy>
  <cp:revision>82</cp:revision>
  <dcterms:created xsi:type="dcterms:W3CDTF">2016-01-02T17:53:07Z</dcterms:created>
  <dcterms:modified xsi:type="dcterms:W3CDTF">2016-03-19T16:16:03Z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TC102867619990</vt:lpwstr>
  </property>
</Properties>
</file>